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2"/>
  </p:notesMasterIdLst>
  <p:handoutMasterIdLst>
    <p:handoutMasterId r:id="rId33"/>
  </p:handoutMasterIdLst>
  <p:sldIdLst>
    <p:sldId id="277" r:id="rId5"/>
    <p:sldId id="281" r:id="rId6"/>
    <p:sldId id="283" r:id="rId7"/>
    <p:sldId id="282" r:id="rId8"/>
    <p:sldId id="285" r:id="rId9"/>
    <p:sldId id="287" r:id="rId10"/>
    <p:sldId id="290" r:id="rId11"/>
    <p:sldId id="291" r:id="rId12"/>
    <p:sldId id="286" r:id="rId13"/>
    <p:sldId id="288" r:id="rId14"/>
    <p:sldId id="272" r:id="rId15"/>
    <p:sldId id="293" r:id="rId16"/>
    <p:sldId id="280" r:id="rId17"/>
    <p:sldId id="279" r:id="rId18"/>
    <p:sldId id="257" r:id="rId19"/>
    <p:sldId id="258" r:id="rId20"/>
    <p:sldId id="268" r:id="rId21"/>
    <p:sldId id="269" r:id="rId22"/>
    <p:sldId id="270" r:id="rId23"/>
    <p:sldId id="271" r:id="rId24"/>
    <p:sldId id="292" r:id="rId25"/>
    <p:sldId id="273" r:id="rId26"/>
    <p:sldId id="266" r:id="rId27"/>
    <p:sldId id="274" r:id="rId28"/>
    <p:sldId id="278" r:id="rId29"/>
    <p:sldId id="276" r:id="rId30"/>
    <p:sldId id="25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2697D4-B3C2-4C70-BEB7-CAF53955CED1}">
          <p14:sldIdLst>
            <p14:sldId id="277"/>
            <p14:sldId id="281"/>
            <p14:sldId id="283"/>
            <p14:sldId id="282"/>
            <p14:sldId id="285"/>
            <p14:sldId id="287"/>
            <p14:sldId id="290"/>
            <p14:sldId id="291"/>
            <p14:sldId id="286"/>
            <p14:sldId id="288"/>
            <p14:sldId id="272"/>
            <p14:sldId id="293"/>
            <p14:sldId id="280"/>
            <p14:sldId id="279"/>
          </p14:sldIdLst>
        </p14:section>
        <p14:section name="Template Slides" id="{F286E060-2E77-4851-A565-ADA32653EF5F}">
          <p14:sldIdLst>
            <p14:sldId id="257"/>
            <p14:sldId id="258"/>
            <p14:sldId id="268"/>
            <p14:sldId id="269"/>
            <p14:sldId id="270"/>
            <p14:sldId id="271"/>
            <p14:sldId id="292"/>
            <p14:sldId id="273"/>
            <p14:sldId id="266"/>
            <p14:sldId id="274"/>
            <p14:sldId id="278"/>
            <p14:sldId id="276"/>
            <p14:sldId id="2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1D51"/>
    <a:srgbClr val="0072C7"/>
    <a:srgbClr val="2C567A"/>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6047C-0362-4AAB-A63D-3A2BC252CDA0}" v="63" dt="2020-11-24T22:57:59.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990" autoAdjust="0"/>
    <p:restoredTop sz="84976" autoAdjust="0"/>
  </p:normalViewPr>
  <p:slideViewPr>
    <p:cSldViewPr snapToGrid="0" showGuides="1">
      <p:cViewPr varScale="1">
        <p:scale>
          <a:sx n="60" d="100"/>
          <a:sy n="60" d="100"/>
        </p:scale>
        <p:origin x="62" y="2525"/>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dirty="0"/>
              <a:t>Statistics here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EC9-4D45-A079-9DF887D3CF8F}"/>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EC9-4D45-A079-9DF887D3CF8F}"/>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EC9-4D45-A079-9DF887D3CF8F}"/>
            </c:ext>
          </c:extLst>
        </c:ser>
        <c:dLbls>
          <c:showLegendKey val="0"/>
          <c:showVal val="0"/>
          <c:showCatName val="0"/>
          <c:showSerName val="0"/>
          <c:showPercent val="0"/>
          <c:showBubbleSize val="0"/>
        </c:dLbls>
        <c:gapWidth val="219"/>
        <c:overlap val="-27"/>
        <c:axId val="562004432"/>
        <c:axId val="562004112"/>
      </c:barChart>
      <c:catAx>
        <c:axId val="562004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112"/>
        <c:crosses val="autoZero"/>
        <c:auto val="1"/>
        <c:lblAlgn val="ctr"/>
        <c:lblOffset val="100"/>
        <c:noMultiLvlLbl val="0"/>
      </c:catAx>
      <c:valAx>
        <c:axId val="56200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2004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E8-154A-9681-C6C3C60B7B5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E8-154A-9681-C6C3C60B7B5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BE8-154A-9681-C6C3C60B7B55}"/>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BE8-154A-9681-C6C3C60B7B5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273-484D-BAD2-07E653310902}"/>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11/24/2020</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11/24/2020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0256145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3950944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146643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3144836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2985530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3880404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3277498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3827830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23</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1790594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1958679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26</a:t>
            </a:fld>
            <a:endParaRPr lang="en-US" noProof="0" dirty="0"/>
          </a:p>
        </p:txBody>
      </p:sp>
    </p:spTree>
    <p:extLst>
      <p:ext uri="{BB962C8B-B14F-4D97-AF65-F5344CB8AC3E}">
        <p14:creationId xmlns:p14="http://schemas.microsoft.com/office/powerpoint/2010/main" val="1003903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27</a:t>
            </a:fld>
            <a:endParaRPr lang="en-US" noProof="0" dirty="0"/>
          </a:p>
        </p:txBody>
      </p:sp>
    </p:spTree>
    <p:extLst>
      <p:ext uri="{BB962C8B-B14F-4D97-AF65-F5344CB8AC3E}">
        <p14:creationId xmlns:p14="http://schemas.microsoft.com/office/powerpoint/2010/main" val="282563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1272668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85192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97743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6</a:t>
            </a:fld>
            <a:endParaRPr lang="en-US"/>
          </a:p>
        </p:txBody>
      </p:sp>
    </p:spTree>
    <p:extLst>
      <p:ext uri="{BB962C8B-B14F-4D97-AF65-F5344CB8AC3E}">
        <p14:creationId xmlns:p14="http://schemas.microsoft.com/office/powerpoint/2010/main" val="396663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564914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39577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16311569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E019049-812C-4916-A93D-EDC2B6A52CC2}"/>
              </a:ext>
            </a:extLst>
          </p:cNvPr>
          <p:cNvGrpSpPr/>
          <p:nvPr userDrawn="1"/>
        </p:nvGrpSpPr>
        <p:grpSpPr>
          <a:xfrm>
            <a:off x="7508321" y="951457"/>
            <a:ext cx="3316036" cy="1030817"/>
            <a:chOff x="7508321" y="951457"/>
            <a:chExt cx="3316036" cy="1030817"/>
          </a:xfrm>
        </p:grpSpPr>
        <p:pic>
          <p:nvPicPr>
            <p:cNvPr id="10" name="Graphic 9" descr="bicycle icon outline">
              <a:extLst>
                <a:ext uri="{FF2B5EF4-FFF2-40B4-BE49-F238E27FC236}">
                  <a16:creationId xmlns:a16="http://schemas.microsoft.com/office/drawing/2014/main" id="{DEDB92E4-827E-4CE0-A2DE-7AF424A26E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518" y="957435"/>
              <a:ext cx="1024839" cy="1024839"/>
            </a:xfrm>
            <a:prstGeom prst="rect">
              <a:avLst/>
            </a:prstGeom>
          </p:spPr>
        </p:pic>
        <p:sp>
          <p:nvSpPr>
            <p:cNvPr id="4" name="TextBox 3">
              <a:extLst>
                <a:ext uri="{FF2B5EF4-FFF2-40B4-BE49-F238E27FC236}">
                  <a16:creationId xmlns:a16="http://schemas.microsoft.com/office/drawing/2014/main" id="{8BF5AC96-7D16-4926-AA0C-174DC4810657}"/>
                </a:ext>
              </a:extLst>
            </p:cNvPr>
            <p:cNvSpPr txBox="1"/>
            <p:nvPr userDrawn="1"/>
          </p:nvSpPr>
          <p:spPr>
            <a:xfrm>
              <a:off x="7508321" y="951457"/>
              <a:ext cx="2291197" cy="1015663"/>
            </a:xfrm>
            <a:prstGeom prst="rect">
              <a:avLst/>
            </a:prstGeom>
            <a:noFill/>
          </p:spPr>
          <p:txBody>
            <a:bodyPr wrap="square" rtlCol="0">
              <a:spAutoFit/>
            </a:bodyPr>
            <a:lstStyle/>
            <a:p>
              <a:r>
                <a:rPr lang="en-US" sz="60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a:t>Click to edit Master title style</a:t>
            </a:r>
            <a:endParaRPr lang="en-US" noProof="0" dirty="0"/>
          </a:p>
        </p:txBody>
      </p:sp>
      <p:grpSp>
        <p:nvGrpSpPr>
          <p:cNvPr id="19" name="Group 18">
            <a:extLst>
              <a:ext uri="{FF2B5EF4-FFF2-40B4-BE49-F238E27FC236}">
                <a16:creationId xmlns:a16="http://schemas.microsoft.com/office/drawing/2014/main" id="{1317914E-7BF7-47EA-ACD1-8C64938C04A2}"/>
              </a:ext>
            </a:extLst>
          </p:cNvPr>
          <p:cNvGrpSpPr/>
          <p:nvPr userDrawn="1"/>
        </p:nvGrpSpPr>
        <p:grpSpPr>
          <a:xfrm>
            <a:off x="6522084" y="1721262"/>
            <a:ext cx="2520701" cy="814647"/>
            <a:chOff x="7494274" y="938112"/>
            <a:chExt cx="3075984" cy="1042559"/>
          </a:xfrm>
        </p:grpSpPr>
        <p:pic>
          <p:nvPicPr>
            <p:cNvPr id="20" name="Graphic 19" descr="bicycle icon outline">
              <a:extLst>
                <a:ext uri="{FF2B5EF4-FFF2-40B4-BE49-F238E27FC236}">
                  <a16:creationId xmlns:a16="http://schemas.microsoft.com/office/drawing/2014/main" id="{BF8F3AEB-03B1-4F27-944D-CBD3733353D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545419" y="955832"/>
              <a:ext cx="1024839" cy="1024839"/>
            </a:xfrm>
            <a:prstGeom prst="rect">
              <a:avLst/>
            </a:prstGeom>
          </p:spPr>
        </p:pic>
        <p:sp>
          <p:nvSpPr>
            <p:cNvPr id="21" name="TextBox 20">
              <a:extLst>
                <a:ext uri="{FF2B5EF4-FFF2-40B4-BE49-F238E27FC236}">
                  <a16:creationId xmlns:a16="http://schemas.microsoft.com/office/drawing/2014/main" id="{B807690F-0011-4F5E-86FC-10B5E9757D10}"/>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a:t>Click to edit Master title style</a:t>
            </a:r>
            <a:endParaRPr lang="en-US" noProof="0" dirty="0"/>
          </a:p>
        </p:txBody>
      </p:sp>
      <p:grpSp>
        <p:nvGrpSpPr>
          <p:cNvPr id="17" name="Group 16">
            <a:extLst>
              <a:ext uri="{FF2B5EF4-FFF2-40B4-BE49-F238E27FC236}">
                <a16:creationId xmlns:a16="http://schemas.microsoft.com/office/drawing/2014/main" id="{413B9635-BEA4-487C-9FDA-76D0DB1FA953}"/>
              </a:ext>
            </a:extLst>
          </p:cNvPr>
          <p:cNvGrpSpPr/>
          <p:nvPr userDrawn="1"/>
        </p:nvGrpSpPr>
        <p:grpSpPr>
          <a:xfrm>
            <a:off x="8273092" y="311037"/>
            <a:ext cx="3316036" cy="1030817"/>
            <a:chOff x="7508321" y="951457"/>
            <a:chExt cx="3316036" cy="1030817"/>
          </a:xfrm>
        </p:grpSpPr>
        <p:pic>
          <p:nvPicPr>
            <p:cNvPr id="23" name="Graphic 22" descr="bicycle icon outline">
              <a:extLst>
                <a:ext uri="{FF2B5EF4-FFF2-40B4-BE49-F238E27FC236}">
                  <a16:creationId xmlns:a16="http://schemas.microsoft.com/office/drawing/2014/main" id="{7021FE8A-764D-49BD-B877-F94A9761E7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799518" y="957435"/>
              <a:ext cx="1024839" cy="1024839"/>
            </a:xfrm>
            <a:prstGeom prst="rect">
              <a:avLst/>
            </a:prstGeom>
          </p:spPr>
        </p:pic>
        <p:sp>
          <p:nvSpPr>
            <p:cNvPr id="24" name="TextBox 23">
              <a:extLst>
                <a:ext uri="{FF2B5EF4-FFF2-40B4-BE49-F238E27FC236}">
                  <a16:creationId xmlns:a16="http://schemas.microsoft.com/office/drawing/2014/main" id="{20A854DF-C0AC-4FFE-910F-694B64075EA4}"/>
                </a:ext>
              </a:extLst>
            </p:cNvPr>
            <p:cNvSpPr txBox="1"/>
            <p:nvPr userDrawn="1"/>
          </p:nvSpPr>
          <p:spPr>
            <a:xfrm>
              <a:off x="7508321" y="951457"/>
              <a:ext cx="2291197" cy="1015663"/>
            </a:xfrm>
            <a:prstGeom prst="rect">
              <a:avLst/>
            </a:prstGeom>
            <a:noFill/>
          </p:spPr>
          <p:txBody>
            <a:bodyPr wrap="square" rtlCol="0">
              <a:spAutoFit/>
            </a:bodyPr>
            <a:lstStyle/>
            <a:p>
              <a:r>
                <a:rPr lang="en-US" sz="6000" i="1" u="none" dirty="0">
                  <a:solidFill>
                    <a:schemeClr val="bg1"/>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8101070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0F849F54-6C43-492A-859B-39E67ADD2F54}"/>
              </a:ext>
            </a:extLst>
          </p:cNvPr>
          <p:cNvGrpSpPr/>
          <p:nvPr userDrawn="1"/>
        </p:nvGrpSpPr>
        <p:grpSpPr>
          <a:xfrm>
            <a:off x="8273092" y="311037"/>
            <a:ext cx="3316036" cy="1030817"/>
            <a:chOff x="7508321" y="951457"/>
            <a:chExt cx="3316036" cy="1030817"/>
          </a:xfrm>
        </p:grpSpPr>
        <p:pic>
          <p:nvPicPr>
            <p:cNvPr id="12" name="Graphic 11" descr="bicycle icon outline">
              <a:extLst>
                <a:ext uri="{FF2B5EF4-FFF2-40B4-BE49-F238E27FC236}">
                  <a16:creationId xmlns:a16="http://schemas.microsoft.com/office/drawing/2014/main" id="{9F33338B-E69E-4DDA-B8B9-679ED6637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518" y="957435"/>
              <a:ext cx="1024839" cy="1024839"/>
            </a:xfrm>
            <a:prstGeom prst="rect">
              <a:avLst/>
            </a:prstGeom>
          </p:spPr>
        </p:pic>
        <p:sp>
          <p:nvSpPr>
            <p:cNvPr id="13" name="TextBox 12">
              <a:extLst>
                <a:ext uri="{FF2B5EF4-FFF2-40B4-BE49-F238E27FC236}">
                  <a16:creationId xmlns:a16="http://schemas.microsoft.com/office/drawing/2014/main" id="{8F4A3DE5-22C0-475E-93F2-E66950406667}"/>
                </a:ext>
              </a:extLst>
            </p:cNvPr>
            <p:cNvSpPr txBox="1"/>
            <p:nvPr userDrawn="1"/>
          </p:nvSpPr>
          <p:spPr>
            <a:xfrm>
              <a:off x="7508321" y="951457"/>
              <a:ext cx="2291197" cy="1015663"/>
            </a:xfrm>
            <a:prstGeom prst="rect">
              <a:avLst/>
            </a:prstGeom>
            <a:noFill/>
          </p:spPr>
          <p:txBody>
            <a:bodyPr wrap="square" rtlCol="0">
              <a:spAutoFit/>
            </a:bodyPr>
            <a:lstStyle/>
            <a:p>
              <a:r>
                <a:rPr lang="en-US" sz="6000" i="1" u="none" dirty="0">
                  <a:solidFill>
                    <a:schemeClr val="bg1"/>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759057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endParaRPr lang="en-US" noProof="0" dirty="0"/>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grpSp>
        <p:nvGrpSpPr>
          <p:cNvPr id="13" name="Group 12">
            <a:extLst>
              <a:ext uri="{FF2B5EF4-FFF2-40B4-BE49-F238E27FC236}">
                <a16:creationId xmlns:a16="http://schemas.microsoft.com/office/drawing/2014/main" id="{1B49BA88-103D-493D-AA4A-DDE23EBCE307}"/>
              </a:ext>
            </a:extLst>
          </p:cNvPr>
          <p:cNvGrpSpPr/>
          <p:nvPr userDrawn="1"/>
        </p:nvGrpSpPr>
        <p:grpSpPr>
          <a:xfrm>
            <a:off x="110491" y="5809321"/>
            <a:ext cx="3316036" cy="1030817"/>
            <a:chOff x="7508321" y="951457"/>
            <a:chExt cx="3316036" cy="1030817"/>
          </a:xfrm>
        </p:grpSpPr>
        <p:pic>
          <p:nvPicPr>
            <p:cNvPr id="14" name="Graphic 13" descr="bicycle icon outline">
              <a:extLst>
                <a:ext uri="{FF2B5EF4-FFF2-40B4-BE49-F238E27FC236}">
                  <a16:creationId xmlns:a16="http://schemas.microsoft.com/office/drawing/2014/main" id="{4BF98E84-FD4D-4585-8F03-A0D67AEB1A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518" y="957435"/>
              <a:ext cx="1024839" cy="1024839"/>
            </a:xfrm>
            <a:prstGeom prst="rect">
              <a:avLst/>
            </a:prstGeom>
          </p:spPr>
        </p:pic>
        <p:sp>
          <p:nvSpPr>
            <p:cNvPr id="15" name="TextBox 14">
              <a:extLst>
                <a:ext uri="{FF2B5EF4-FFF2-40B4-BE49-F238E27FC236}">
                  <a16:creationId xmlns:a16="http://schemas.microsoft.com/office/drawing/2014/main" id="{038461D7-F254-4345-8A82-D9E3A41E3D88}"/>
                </a:ext>
              </a:extLst>
            </p:cNvPr>
            <p:cNvSpPr txBox="1"/>
            <p:nvPr userDrawn="1"/>
          </p:nvSpPr>
          <p:spPr>
            <a:xfrm>
              <a:off x="7508321" y="951457"/>
              <a:ext cx="2291197" cy="1015663"/>
            </a:xfrm>
            <a:prstGeom prst="rect">
              <a:avLst/>
            </a:prstGeom>
            <a:noFill/>
          </p:spPr>
          <p:txBody>
            <a:bodyPr wrap="square" rtlCol="0">
              <a:spAutoFit/>
            </a:bodyPr>
            <a:lstStyle/>
            <a:p>
              <a:r>
                <a:rPr lang="en-US" sz="6000" i="1" u="none" dirty="0">
                  <a:solidFill>
                    <a:schemeClr val="bg1"/>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42265441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grpSp>
        <p:nvGrpSpPr>
          <p:cNvPr id="14" name="Group 13">
            <a:extLst>
              <a:ext uri="{FF2B5EF4-FFF2-40B4-BE49-F238E27FC236}">
                <a16:creationId xmlns:a16="http://schemas.microsoft.com/office/drawing/2014/main" id="{2F13A18B-0B13-46F7-9F0A-9D42F6530390}"/>
              </a:ext>
            </a:extLst>
          </p:cNvPr>
          <p:cNvGrpSpPr/>
          <p:nvPr userDrawn="1"/>
        </p:nvGrpSpPr>
        <p:grpSpPr>
          <a:xfrm>
            <a:off x="183266" y="6047789"/>
            <a:ext cx="2520701" cy="814647"/>
            <a:chOff x="7494274" y="938112"/>
            <a:chExt cx="3075984" cy="1042559"/>
          </a:xfrm>
        </p:grpSpPr>
        <p:pic>
          <p:nvPicPr>
            <p:cNvPr id="17" name="Graphic 16" descr="bicycle icon outline">
              <a:extLst>
                <a:ext uri="{FF2B5EF4-FFF2-40B4-BE49-F238E27FC236}">
                  <a16:creationId xmlns:a16="http://schemas.microsoft.com/office/drawing/2014/main" id="{93DC8295-81D2-4166-AED3-4BCA9574152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8" name="TextBox 17">
              <a:extLst>
                <a:ext uri="{FF2B5EF4-FFF2-40B4-BE49-F238E27FC236}">
                  <a16:creationId xmlns:a16="http://schemas.microsoft.com/office/drawing/2014/main" id="{F9A65730-1609-43D2-B919-84146B5951A2}"/>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grpSp>
        <p:nvGrpSpPr>
          <p:cNvPr id="23" name="Group 22">
            <a:extLst>
              <a:ext uri="{FF2B5EF4-FFF2-40B4-BE49-F238E27FC236}">
                <a16:creationId xmlns:a16="http://schemas.microsoft.com/office/drawing/2014/main" id="{1557B0D5-F694-46BB-A844-93341A7A6E80}"/>
              </a:ext>
            </a:extLst>
          </p:cNvPr>
          <p:cNvGrpSpPr/>
          <p:nvPr userDrawn="1"/>
        </p:nvGrpSpPr>
        <p:grpSpPr>
          <a:xfrm>
            <a:off x="183266" y="6047789"/>
            <a:ext cx="2520701" cy="814647"/>
            <a:chOff x="7494274" y="938112"/>
            <a:chExt cx="3075984" cy="1042559"/>
          </a:xfrm>
        </p:grpSpPr>
        <p:pic>
          <p:nvPicPr>
            <p:cNvPr id="24" name="Graphic 23" descr="bicycle icon outline">
              <a:extLst>
                <a:ext uri="{FF2B5EF4-FFF2-40B4-BE49-F238E27FC236}">
                  <a16:creationId xmlns:a16="http://schemas.microsoft.com/office/drawing/2014/main" id="{A1ECAD5A-52D0-481E-BC5D-5FA5B9B7FF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25" name="TextBox 24">
              <a:extLst>
                <a:ext uri="{FF2B5EF4-FFF2-40B4-BE49-F238E27FC236}">
                  <a16:creationId xmlns:a16="http://schemas.microsoft.com/office/drawing/2014/main" id="{87252AED-3173-46A0-9FE2-A95A47389C32}"/>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grpSp>
        <p:nvGrpSpPr>
          <p:cNvPr id="26" name="Group 25">
            <a:extLst>
              <a:ext uri="{FF2B5EF4-FFF2-40B4-BE49-F238E27FC236}">
                <a16:creationId xmlns:a16="http://schemas.microsoft.com/office/drawing/2014/main" id="{6E047206-FBBF-416D-8D44-A1BCEAC33EFB}"/>
              </a:ext>
            </a:extLst>
          </p:cNvPr>
          <p:cNvGrpSpPr/>
          <p:nvPr userDrawn="1"/>
        </p:nvGrpSpPr>
        <p:grpSpPr>
          <a:xfrm>
            <a:off x="183266" y="6047789"/>
            <a:ext cx="2520701" cy="814647"/>
            <a:chOff x="7494274" y="938112"/>
            <a:chExt cx="3075984" cy="1042559"/>
          </a:xfrm>
        </p:grpSpPr>
        <p:pic>
          <p:nvPicPr>
            <p:cNvPr id="27" name="Graphic 26" descr="bicycle icon outline">
              <a:extLst>
                <a:ext uri="{FF2B5EF4-FFF2-40B4-BE49-F238E27FC236}">
                  <a16:creationId xmlns:a16="http://schemas.microsoft.com/office/drawing/2014/main" id="{550D5253-DA04-47D6-8B11-074B02DF08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28" name="TextBox 27">
              <a:extLst>
                <a:ext uri="{FF2B5EF4-FFF2-40B4-BE49-F238E27FC236}">
                  <a16:creationId xmlns:a16="http://schemas.microsoft.com/office/drawing/2014/main" id="{83CBCCBB-634E-4ECB-B76D-2A2EC01F22D9}"/>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grpSp>
        <p:nvGrpSpPr>
          <p:cNvPr id="9" name="Group 8">
            <a:extLst>
              <a:ext uri="{FF2B5EF4-FFF2-40B4-BE49-F238E27FC236}">
                <a16:creationId xmlns:a16="http://schemas.microsoft.com/office/drawing/2014/main" id="{C7522969-B8F5-4833-9844-ADD89E9920B0}"/>
              </a:ext>
            </a:extLst>
          </p:cNvPr>
          <p:cNvGrpSpPr/>
          <p:nvPr userDrawn="1"/>
        </p:nvGrpSpPr>
        <p:grpSpPr>
          <a:xfrm>
            <a:off x="183266" y="6047789"/>
            <a:ext cx="2520701" cy="814647"/>
            <a:chOff x="7494274" y="938112"/>
            <a:chExt cx="3075984" cy="1042559"/>
          </a:xfrm>
        </p:grpSpPr>
        <p:pic>
          <p:nvPicPr>
            <p:cNvPr id="10" name="Graphic 9" descr="bicycle icon outline">
              <a:extLst>
                <a:ext uri="{FF2B5EF4-FFF2-40B4-BE49-F238E27FC236}">
                  <a16:creationId xmlns:a16="http://schemas.microsoft.com/office/drawing/2014/main" id="{706E2B17-762C-43FE-8C7C-CF3156C69C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1" name="TextBox 10">
              <a:extLst>
                <a:ext uri="{FF2B5EF4-FFF2-40B4-BE49-F238E27FC236}">
                  <a16:creationId xmlns:a16="http://schemas.microsoft.com/office/drawing/2014/main" id="{6141A025-1E54-4961-8B12-90F41163CDD9}"/>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grpSp>
        <p:nvGrpSpPr>
          <p:cNvPr id="21" name="Group 20">
            <a:extLst>
              <a:ext uri="{FF2B5EF4-FFF2-40B4-BE49-F238E27FC236}">
                <a16:creationId xmlns:a16="http://schemas.microsoft.com/office/drawing/2014/main" id="{09574767-5F81-4011-9D74-C0710A85EB5E}"/>
              </a:ext>
            </a:extLst>
          </p:cNvPr>
          <p:cNvGrpSpPr/>
          <p:nvPr userDrawn="1"/>
        </p:nvGrpSpPr>
        <p:grpSpPr>
          <a:xfrm>
            <a:off x="183266" y="6047789"/>
            <a:ext cx="2520701" cy="814647"/>
            <a:chOff x="7494274" y="938112"/>
            <a:chExt cx="3075984" cy="1042559"/>
          </a:xfrm>
        </p:grpSpPr>
        <p:pic>
          <p:nvPicPr>
            <p:cNvPr id="24" name="Graphic 23" descr="bicycle icon outline">
              <a:extLst>
                <a:ext uri="{FF2B5EF4-FFF2-40B4-BE49-F238E27FC236}">
                  <a16:creationId xmlns:a16="http://schemas.microsoft.com/office/drawing/2014/main" id="{F4ACDFEB-6DED-4EF7-AD0A-3358A59265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25" name="TextBox 24">
              <a:extLst>
                <a:ext uri="{FF2B5EF4-FFF2-40B4-BE49-F238E27FC236}">
                  <a16:creationId xmlns:a16="http://schemas.microsoft.com/office/drawing/2014/main" id="{8A11A763-70A1-4704-B65B-140690795AD6}"/>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FB08680-FE5D-456C-84BB-769DF28079E5}"/>
              </a:ext>
            </a:extLst>
          </p:cNvPr>
          <p:cNvGrpSpPr/>
          <p:nvPr userDrawn="1"/>
        </p:nvGrpSpPr>
        <p:grpSpPr>
          <a:xfrm>
            <a:off x="8273092" y="311037"/>
            <a:ext cx="3316036" cy="1030817"/>
            <a:chOff x="7508321" y="951457"/>
            <a:chExt cx="3316036" cy="1030817"/>
          </a:xfrm>
        </p:grpSpPr>
        <p:pic>
          <p:nvPicPr>
            <p:cNvPr id="17" name="Graphic 16" descr="bicycle icon outline">
              <a:extLst>
                <a:ext uri="{FF2B5EF4-FFF2-40B4-BE49-F238E27FC236}">
                  <a16:creationId xmlns:a16="http://schemas.microsoft.com/office/drawing/2014/main" id="{8759C698-31C8-4DE6-B80F-DD8015417B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518" y="957435"/>
              <a:ext cx="1024839" cy="1024839"/>
            </a:xfrm>
            <a:prstGeom prst="rect">
              <a:avLst/>
            </a:prstGeom>
          </p:spPr>
        </p:pic>
        <p:sp>
          <p:nvSpPr>
            <p:cNvPr id="18" name="TextBox 17">
              <a:extLst>
                <a:ext uri="{FF2B5EF4-FFF2-40B4-BE49-F238E27FC236}">
                  <a16:creationId xmlns:a16="http://schemas.microsoft.com/office/drawing/2014/main" id="{F9B90B18-4610-4E3D-9129-31CDC2C92F1A}"/>
                </a:ext>
              </a:extLst>
            </p:cNvPr>
            <p:cNvSpPr txBox="1"/>
            <p:nvPr userDrawn="1"/>
          </p:nvSpPr>
          <p:spPr>
            <a:xfrm>
              <a:off x="7508321" y="951457"/>
              <a:ext cx="2291197" cy="1015663"/>
            </a:xfrm>
            <a:prstGeom prst="rect">
              <a:avLst/>
            </a:prstGeom>
            <a:noFill/>
          </p:spPr>
          <p:txBody>
            <a:bodyPr wrap="square" rtlCol="0">
              <a:spAutoFit/>
            </a:bodyPr>
            <a:lstStyle/>
            <a:p>
              <a:r>
                <a:rPr lang="en-US" sz="6000" i="1" u="none" dirty="0">
                  <a:solidFill>
                    <a:schemeClr val="bg1"/>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3121408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a:t>Click icon to add picture</a:t>
            </a:r>
            <a:endParaRPr lang="en-US" noProof="0" dirty="0"/>
          </a:p>
        </p:txBody>
      </p:sp>
      <p:grpSp>
        <p:nvGrpSpPr>
          <p:cNvPr id="9" name="Group 8">
            <a:extLst>
              <a:ext uri="{FF2B5EF4-FFF2-40B4-BE49-F238E27FC236}">
                <a16:creationId xmlns:a16="http://schemas.microsoft.com/office/drawing/2014/main" id="{6E78E55E-1055-4EF7-8666-BD68DF76552C}"/>
              </a:ext>
            </a:extLst>
          </p:cNvPr>
          <p:cNvGrpSpPr/>
          <p:nvPr userDrawn="1"/>
        </p:nvGrpSpPr>
        <p:grpSpPr>
          <a:xfrm>
            <a:off x="85055" y="5827183"/>
            <a:ext cx="2841025" cy="830997"/>
            <a:chOff x="7508321" y="951457"/>
            <a:chExt cx="3316036" cy="1049861"/>
          </a:xfrm>
        </p:grpSpPr>
        <p:pic>
          <p:nvPicPr>
            <p:cNvPr id="12" name="Graphic 11" descr="bicycle icon outline">
              <a:extLst>
                <a:ext uri="{FF2B5EF4-FFF2-40B4-BE49-F238E27FC236}">
                  <a16:creationId xmlns:a16="http://schemas.microsoft.com/office/drawing/2014/main" id="{01E7A6AA-F873-4C3C-AD3D-523BFDE027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518" y="957435"/>
              <a:ext cx="1024839" cy="1024839"/>
            </a:xfrm>
            <a:prstGeom prst="rect">
              <a:avLst/>
            </a:prstGeom>
          </p:spPr>
        </p:pic>
        <p:sp>
          <p:nvSpPr>
            <p:cNvPr id="13" name="TextBox 12">
              <a:extLst>
                <a:ext uri="{FF2B5EF4-FFF2-40B4-BE49-F238E27FC236}">
                  <a16:creationId xmlns:a16="http://schemas.microsoft.com/office/drawing/2014/main" id="{3A229CF5-796B-4B94-A526-0C028BED7D7E}"/>
                </a:ext>
              </a:extLst>
            </p:cNvPr>
            <p:cNvSpPr txBox="1"/>
            <p:nvPr userDrawn="1"/>
          </p:nvSpPr>
          <p:spPr>
            <a:xfrm>
              <a:off x="7508321" y="951457"/>
              <a:ext cx="2291197" cy="1049861"/>
            </a:xfrm>
            <a:prstGeom prst="rect">
              <a:avLst/>
            </a:prstGeom>
            <a:noFill/>
          </p:spPr>
          <p:txBody>
            <a:bodyPr wrap="square" rtlCol="0">
              <a:spAutoFit/>
            </a:bodyPr>
            <a:lstStyle/>
            <a:p>
              <a:r>
                <a:rPr lang="en-US" sz="4800" i="1" u="none" dirty="0">
                  <a:solidFill>
                    <a:schemeClr val="bg1"/>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27504955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endParaRPr lang="en-US" noProof="0" dirty="0"/>
          </a:p>
        </p:txBody>
      </p:sp>
      <p:grpSp>
        <p:nvGrpSpPr>
          <p:cNvPr id="17" name="Group 16">
            <a:extLst>
              <a:ext uri="{FF2B5EF4-FFF2-40B4-BE49-F238E27FC236}">
                <a16:creationId xmlns:a16="http://schemas.microsoft.com/office/drawing/2014/main" id="{E341F0DF-2872-48F8-8390-012155F5E40D}"/>
              </a:ext>
            </a:extLst>
          </p:cNvPr>
          <p:cNvGrpSpPr/>
          <p:nvPr userDrawn="1"/>
        </p:nvGrpSpPr>
        <p:grpSpPr>
          <a:xfrm>
            <a:off x="183266" y="6047789"/>
            <a:ext cx="2520701" cy="814647"/>
            <a:chOff x="7494274" y="938112"/>
            <a:chExt cx="3075984" cy="1042559"/>
          </a:xfrm>
        </p:grpSpPr>
        <p:pic>
          <p:nvPicPr>
            <p:cNvPr id="18" name="Graphic 17" descr="bicycle icon outline">
              <a:extLst>
                <a:ext uri="{FF2B5EF4-FFF2-40B4-BE49-F238E27FC236}">
                  <a16:creationId xmlns:a16="http://schemas.microsoft.com/office/drawing/2014/main" id="{22E7FA9C-80C3-4F35-9A25-82E687CB68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9" name="TextBox 18">
              <a:extLst>
                <a:ext uri="{FF2B5EF4-FFF2-40B4-BE49-F238E27FC236}">
                  <a16:creationId xmlns:a16="http://schemas.microsoft.com/office/drawing/2014/main" id="{42A35921-7C18-4DED-A8DB-8A3D1326C8A7}"/>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CEF57263-E2AD-43F3-B14C-0B14BC764203}"/>
              </a:ext>
            </a:extLst>
          </p:cNvPr>
          <p:cNvGrpSpPr/>
          <p:nvPr userDrawn="1"/>
        </p:nvGrpSpPr>
        <p:grpSpPr>
          <a:xfrm>
            <a:off x="183266" y="6047789"/>
            <a:ext cx="2520701" cy="814647"/>
            <a:chOff x="7494274" y="938112"/>
            <a:chExt cx="3075984" cy="1042559"/>
          </a:xfrm>
        </p:grpSpPr>
        <p:pic>
          <p:nvPicPr>
            <p:cNvPr id="12" name="Graphic 11" descr="bicycle icon outline">
              <a:extLst>
                <a:ext uri="{FF2B5EF4-FFF2-40B4-BE49-F238E27FC236}">
                  <a16:creationId xmlns:a16="http://schemas.microsoft.com/office/drawing/2014/main" id="{B2EA3050-ED1A-411B-9107-ECD405E25CE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3" name="TextBox 12">
              <a:extLst>
                <a:ext uri="{FF2B5EF4-FFF2-40B4-BE49-F238E27FC236}">
                  <a16:creationId xmlns:a16="http://schemas.microsoft.com/office/drawing/2014/main" id="{2982B7D3-96BF-4714-BE31-7B06288BF809}"/>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grpSp>
        <p:nvGrpSpPr>
          <p:cNvPr id="18" name="Group 17">
            <a:extLst>
              <a:ext uri="{FF2B5EF4-FFF2-40B4-BE49-F238E27FC236}">
                <a16:creationId xmlns:a16="http://schemas.microsoft.com/office/drawing/2014/main" id="{01EB5A1C-1BB3-4BCD-A7CC-B5A308EBDF5C}"/>
              </a:ext>
            </a:extLst>
          </p:cNvPr>
          <p:cNvGrpSpPr/>
          <p:nvPr userDrawn="1"/>
        </p:nvGrpSpPr>
        <p:grpSpPr>
          <a:xfrm>
            <a:off x="183266" y="6047789"/>
            <a:ext cx="2520701" cy="814647"/>
            <a:chOff x="7494274" y="938112"/>
            <a:chExt cx="3075984" cy="1042559"/>
          </a:xfrm>
        </p:grpSpPr>
        <p:pic>
          <p:nvPicPr>
            <p:cNvPr id="24" name="Graphic 23" descr="bicycle icon outline">
              <a:extLst>
                <a:ext uri="{FF2B5EF4-FFF2-40B4-BE49-F238E27FC236}">
                  <a16:creationId xmlns:a16="http://schemas.microsoft.com/office/drawing/2014/main" id="{C6E04F70-A8C2-416F-89F0-CFF8D071B3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25" name="TextBox 24">
              <a:extLst>
                <a:ext uri="{FF2B5EF4-FFF2-40B4-BE49-F238E27FC236}">
                  <a16:creationId xmlns:a16="http://schemas.microsoft.com/office/drawing/2014/main" id="{51B76A73-172B-4E5F-A258-40F765F73386}"/>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grpSp>
        <p:nvGrpSpPr>
          <p:cNvPr id="17" name="Group 16">
            <a:extLst>
              <a:ext uri="{FF2B5EF4-FFF2-40B4-BE49-F238E27FC236}">
                <a16:creationId xmlns:a16="http://schemas.microsoft.com/office/drawing/2014/main" id="{5EAB5DDA-B715-4249-A00D-225FDC5D0CC9}"/>
              </a:ext>
            </a:extLst>
          </p:cNvPr>
          <p:cNvGrpSpPr/>
          <p:nvPr userDrawn="1"/>
        </p:nvGrpSpPr>
        <p:grpSpPr>
          <a:xfrm>
            <a:off x="183266" y="6047789"/>
            <a:ext cx="2520701" cy="814647"/>
            <a:chOff x="7494274" y="938112"/>
            <a:chExt cx="3075984" cy="1042559"/>
          </a:xfrm>
        </p:grpSpPr>
        <p:pic>
          <p:nvPicPr>
            <p:cNvPr id="18" name="Graphic 17" descr="bicycle icon outline">
              <a:extLst>
                <a:ext uri="{FF2B5EF4-FFF2-40B4-BE49-F238E27FC236}">
                  <a16:creationId xmlns:a16="http://schemas.microsoft.com/office/drawing/2014/main" id="{CE0F79C5-09FA-40FE-B638-37715E8AFD7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9" name="TextBox 18">
              <a:extLst>
                <a:ext uri="{FF2B5EF4-FFF2-40B4-BE49-F238E27FC236}">
                  <a16:creationId xmlns:a16="http://schemas.microsoft.com/office/drawing/2014/main" id="{B71B5250-0BF5-404C-8982-2F6CA96B3CB9}"/>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grpSp>
        <p:nvGrpSpPr>
          <p:cNvPr id="15" name="Group 14">
            <a:extLst>
              <a:ext uri="{FF2B5EF4-FFF2-40B4-BE49-F238E27FC236}">
                <a16:creationId xmlns:a16="http://schemas.microsoft.com/office/drawing/2014/main" id="{2B01979E-3AD6-43CC-AC06-3BDE3278F02F}"/>
              </a:ext>
            </a:extLst>
          </p:cNvPr>
          <p:cNvGrpSpPr/>
          <p:nvPr userDrawn="1"/>
        </p:nvGrpSpPr>
        <p:grpSpPr>
          <a:xfrm>
            <a:off x="183266" y="6047789"/>
            <a:ext cx="2520701" cy="814647"/>
            <a:chOff x="7494274" y="938112"/>
            <a:chExt cx="3075984" cy="1042559"/>
          </a:xfrm>
        </p:grpSpPr>
        <p:pic>
          <p:nvPicPr>
            <p:cNvPr id="16" name="Graphic 15" descr="bicycle icon outline">
              <a:extLst>
                <a:ext uri="{FF2B5EF4-FFF2-40B4-BE49-F238E27FC236}">
                  <a16:creationId xmlns:a16="http://schemas.microsoft.com/office/drawing/2014/main" id="{FDE67696-A604-482E-96EE-A65201F1E6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17" name="TextBox 16">
              <a:extLst>
                <a:ext uri="{FF2B5EF4-FFF2-40B4-BE49-F238E27FC236}">
                  <a16:creationId xmlns:a16="http://schemas.microsoft.com/office/drawing/2014/main" id="{8ADAC7E2-80CC-4E62-B4F7-6A66E0A68CEF}"/>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Click to 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grpSp>
        <p:nvGrpSpPr>
          <p:cNvPr id="39" name="Group 38">
            <a:extLst>
              <a:ext uri="{FF2B5EF4-FFF2-40B4-BE49-F238E27FC236}">
                <a16:creationId xmlns:a16="http://schemas.microsoft.com/office/drawing/2014/main" id="{7651764D-FCA3-47CE-A2C8-EACDBA136CC9}"/>
              </a:ext>
            </a:extLst>
          </p:cNvPr>
          <p:cNvGrpSpPr/>
          <p:nvPr userDrawn="1"/>
        </p:nvGrpSpPr>
        <p:grpSpPr>
          <a:xfrm>
            <a:off x="183266" y="6047789"/>
            <a:ext cx="2520701" cy="814647"/>
            <a:chOff x="7494274" y="938112"/>
            <a:chExt cx="3075984" cy="1042559"/>
          </a:xfrm>
        </p:grpSpPr>
        <p:pic>
          <p:nvPicPr>
            <p:cNvPr id="40" name="Graphic 39" descr="bicycle icon outline">
              <a:extLst>
                <a:ext uri="{FF2B5EF4-FFF2-40B4-BE49-F238E27FC236}">
                  <a16:creationId xmlns:a16="http://schemas.microsoft.com/office/drawing/2014/main" id="{61955EF7-AB04-46B2-A490-D45EE615A1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45419" y="955832"/>
              <a:ext cx="1024839" cy="1024839"/>
            </a:xfrm>
            <a:prstGeom prst="rect">
              <a:avLst/>
            </a:prstGeom>
          </p:spPr>
        </p:pic>
        <p:sp>
          <p:nvSpPr>
            <p:cNvPr id="41" name="TextBox 40">
              <a:extLst>
                <a:ext uri="{FF2B5EF4-FFF2-40B4-BE49-F238E27FC236}">
                  <a16:creationId xmlns:a16="http://schemas.microsoft.com/office/drawing/2014/main" id="{2E7D5123-830F-428C-9A53-717A4BBCB85B}"/>
                </a:ext>
              </a:extLst>
            </p:cNvPr>
            <p:cNvSpPr txBox="1"/>
            <p:nvPr userDrawn="1"/>
          </p:nvSpPr>
          <p:spPr>
            <a:xfrm>
              <a:off x="7494274" y="938112"/>
              <a:ext cx="2291197" cy="984705"/>
            </a:xfrm>
            <a:prstGeom prst="rect">
              <a:avLst/>
            </a:prstGeom>
            <a:noFill/>
          </p:spPr>
          <p:txBody>
            <a:bodyPr wrap="square" rtlCol="0">
              <a:spAutoFit/>
            </a:bodyPr>
            <a:lstStyle/>
            <a:p>
              <a:r>
                <a:rPr lang="en-US" sz="4400" i="1" u="none" dirty="0">
                  <a:solidFill>
                    <a:srgbClr val="0070C0"/>
                  </a:solidFill>
                  <a:effectLst>
                    <a:outerShdw blurRad="38100" dist="38100" dir="2700000" algn="tl">
                      <a:srgbClr val="000000">
                        <a:alpha val="43137"/>
                      </a:srgbClr>
                    </a:outerShdw>
                  </a:effectLst>
                  <a:latin typeface="Bauhaus 93" panose="04030905020B02020C02" pitchFamily="82" charset="0"/>
                </a:rPr>
                <a:t>E-BIKE</a:t>
              </a:r>
            </a:p>
          </p:txBody>
        </p:sp>
      </p:gr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11/24/2020</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o.microsoft.com/fwlink/?linkid=2006808&amp;clcid=0x409"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sv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23.png"/><Relationship Id="rId4" Type="http://schemas.openxmlformats.org/officeDocument/2006/relationships/image" Target="../media/image15.sv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952968"/>
            <a:ext cx="5777230" cy="1311128"/>
          </a:xfrm>
        </p:spPr>
        <p:txBody>
          <a:bodyPr wrap="square">
            <a:spAutoFit/>
          </a:bodyPr>
          <a:lstStyle/>
          <a:p>
            <a:r>
              <a:rPr lang="en-US" sz="4400" dirty="0"/>
              <a:t>Capstone Project:</a:t>
            </a:r>
            <a:br>
              <a:rPr lang="en-US" sz="4400" dirty="0"/>
            </a:br>
            <a:r>
              <a:rPr lang="en-US" sz="4400" dirty="0"/>
              <a:t>Delivery Services</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New York, NY and San Francisco, CA</a:t>
            </a:r>
          </a:p>
          <a:p>
            <a:r>
              <a:rPr lang="en-US" dirty="0"/>
              <a:t>Nancy Currie and E-Bike team</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657681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363634" y="427123"/>
            <a:ext cx="4937211" cy="1325563"/>
          </a:xfrm>
        </p:spPr>
        <p:txBody>
          <a:bodyPr/>
          <a:lstStyle/>
          <a:p>
            <a:r>
              <a:rPr lang="en-US" sz="2800" dirty="0"/>
              <a:t>Neighborhood’s most common Restaurants</a:t>
            </a: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1473200" y="1825625"/>
            <a:ext cx="3216787" cy="4351338"/>
          </a:xfrm>
        </p:spPr>
        <p:txBody>
          <a:bodyPr/>
          <a:lstStyle/>
          <a:p>
            <a:pPr marL="342900" indent="-342900">
              <a:buFont typeface="+mj-lt"/>
              <a:buAutoNum type="arabicPeriod"/>
            </a:pPr>
            <a:r>
              <a:rPr lang="en-US" sz="2800" dirty="0"/>
              <a:t>Asia</a:t>
            </a:r>
          </a:p>
          <a:p>
            <a:pPr marL="342900" indent="-342900">
              <a:buFont typeface="+mj-lt"/>
              <a:buAutoNum type="arabicPeriod"/>
            </a:pPr>
            <a:r>
              <a:rPr lang="en-US" sz="2800" dirty="0"/>
              <a:t>Food Truck</a:t>
            </a:r>
          </a:p>
          <a:p>
            <a:pPr marL="342900" indent="-342900">
              <a:buFont typeface="+mj-lt"/>
              <a:buAutoNum type="arabicPeriod"/>
            </a:pPr>
            <a:r>
              <a:rPr lang="en-US" sz="2800" dirty="0"/>
              <a:t>Sushi</a:t>
            </a:r>
          </a:p>
          <a:p>
            <a:pPr marL="342900" indent="-342900">
              <a:buFont typeface="+mj-lt"/>
              <a:buAutoNum type="arabicPeriod"/>
            </a:pPr>
            <a:r>
              <a:rPr lang="en-US" sz="2800" dirty="0"/>
              <a:t>Cafe</a:t>
            </a:r>
          </a:p>
          <a:p>
            <a:pPr marL="342900" indent="-342900">
              <a:buFont typeface="+mj-lt"/>
              <a:buAutoNum type="arabicPeriod"/>
            </a:pPr>
            <a:r>
              <a:rPr lang="en-US" sz="2800" dirty="0"/>
              <a:t>Caribbean</a:t>
            </a:r>
          </a:p>
        </p:txBody>
      </p:sp>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8" name="Oval 7">
            <a:extLst>
              <a:ext uri="{FF2B5EF4-FFF2-40B4-BE49-F238E27FC236}">
                <a16:creationId xmlns:a16="http://schemas.microsoft.com/office/drawing/2014/main" id="{0B9FACEB-EEF9-4966-8E15-ABE149E679D0}"/>
              </a:ext>
            </a:extLst>
          </p:cNvPr>
          <p:cNvSpPr/>
          <p:nvPr/>
        </p:nvSpPr>
        <p:spPr>
          <a:xfrm>
            <a:off x="749063" y="3927846"/>
            <a:ext cx="345440" cy="2982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46F9B9-986C-435B-B677-117200DD0AC6}"/>
              </a:ext>
            </a:extLst>
          </p:cNvPr>
          <p:cNvSpPr/>
          <p:nvPr/>
        </p:nvSpPr>
        <p:spPr>
          <a:xfrm>
            <a:off x="800974" y="1879701"/>
            <a:ext cx="345440" cy="2982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7BD24F-A521-49C1-84D6-9BB159375491}"/>
              </a:ext>
            </a:extLst>
          </p:cNvPr>
          <p:cNvSpPr/>
          <p:nvPr/>
        </p:nvSpPr>
        <p:spPr>
          <a:xfrm>
            <a:off x="782365" y="3431524"/>
            <a:ext cx="345440" cy="2982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2ADFAD4-8EDC-45C1-B327-67E4FE2F78B4}"/>
              </a:ext>
            </a:extLst>
          </p:cNvPr>
          <p:cNvSpPr/>
          <p:nvPr/>
        </p:nvSpPr>
        <p:spPr>
          <a:xfrm>
            <a:off x="782410" y="2912064"/>
            <a:ext cx="345440" cy="29828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0F8FA5-EB8C-4880-AC78-F08584E0003D}"/>
              </a:ext>
            </a:extLst>
          </p:cNvPr>
          <p:cNvSpPr/>
          <p:nvPr/>
        </p:nvSpPr>
        <p:spPr>
          <a:xfrm>
            <a:off x="791647" y="2409170"/>
            <a:ext cx="345440" cy="2982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2BA1397-35A3-4FBE-A8DD-5C6B24726775}"/>
              </a:ext>
            </a:extLst>
          </p:cNvPr>
          <p:cNvSpPr txBox="1"/>
          <p:nvPr/>
        </p:nvSpPr>
        <p:spPr>
          <a:xfrm>
            <a:off x="579474" y="4537987"/>
            <a:ext cx="3454046" cy="646331"/>
          </a:xfrm>
          <a:prstGeom prst="rect">
            <a:avLst/>
          </a:prstGeom>
          <a:noFill/>
        </p:spPr>
        <p:txBody>
          <a:bodyPr wrap="square" rtlCol="0">
            <a:spAutoFit/>
          </a:bodyPr>
          <a:lstStyle/>
          <a:p>
            <a:r>
              <a:rPr lang="en-US" dirty="0"/>
              <a:t>Most neighborhoods have Asia cuisines.</a:t>
            </a:r>
          </a:p>
        </p:txBody>
      </p:sp>
      <p:sp>
        <p:nvSpPr>
          <p:cNvPr id="14" name="TextBox 13">
            <a:extLst>
              <a:ext uri="{FF2B5EF4-FFF2-40B4-BE49-F238E27FC236}">
                <a16:creationId xmlns:a16="http://schemas.microsoft.com/office/drawing/2014/main" id="{111D3F0F-2332-4812-846B-48558B598AE0}"/>
              </a:ext>
            </a:extLst>
          </p:cNvPr>
          <p:cNvSpPr txBox="1"/>
          <p:nvPr/>
        </p:nvSpPr>
        <p:spPr>
          <a:xfrm>
            <a:off x="6268720" y="103957"/>
            <a:ext cx="4470400" cy="646331"/>
          </a:xfrm>
          <a:prstGeom prst="rect">
            <a:avLst/>
          </a:prstGeom>
          <a:noFill/>
        </p:spPr>
        <p:txBody>
          <a:bodyPr wrap="square" rtlCol="0">
            <a:spAutoFit/>
          </a:bodyPr>
          <a:lstStyle/>
          <a:p>
            <a:r>
              <a:rPr lang="en-US" sz="3600" dirty="0"/>
              <a:t>SAN FRANCISCO</a:t>
            </a:r>
          </a:p>
        </p:txBody>
      </p:sp>
      <p:pic>
        <p:nvPicPr>
          <p:cNvPr id="23" name="Picture Placeholder 22">
            <a:extLst>
              <a:ext uri="{FF2B5EF4-FFF2-40B4-BE49-F238E27FC236}">
                <a16:creationId xmlns:a16="http://schemas.microsoft.com/office/drawing/2014/main" id="{D9D2F139-4154-47F3-A645-99B621ADF4D9}"/>
              </a:ext>
            </a:extLst>
          </p:cNvPr>
          <p:cNvPicPr>
            <a:picLocks noGrp="1" noChangeAspect="1"/>
          </p:cNvPicPr>
          <p:nvPr>
            <p:ph type="pic" sz="quarter" idx="13"/>
          </p:nvPr>
        </p:nvPicPr>
        <p:blipFill>
          <a:blip r:embed="rId3"/>
          <a:srcRect/>
          <a:stretch>
            <a:fillRect/>
          </a:stretch>
        </p:blipFill>
        <p:spPr>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04314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a:t>
            </a:r>
            <a:r>
              <a:rPr lang="en-US" sz="2400" dirty="0"/>
              <a:t>Where to Start </a:t>
            </a:r>
            <a:r>
              <a:rPr lang="en-US" sz="5400" dirty="0"/>
              <a:t>phase 1</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San Francisco</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a:xfrm>
            <a:off x="254001" y="2679700"/>
            <a:ext cx="5028968" cy="3314700"/>
          </a:xfrm>
        </p:spPr>
        <p:txBody>
          <a:bodyPr/>
          <a:lstStyle/>
          <a:p>
            <a:pPr marL="285750" indent="-285750" algn="l">
              <a:buFont typeface="Arial" panose="020B0604020202020204" pitchFamily="34" charset="0"/>
              <a:buChar char="•"/>
            </a:pPr>
            <a:r>
              <a:rPr lang="en-US" dirty="0"/>
              <a:t>San Francisco has </a:t>
            </a:r>
            <a:r>
              <a:rPr lang="en-US" b="1" dirty="0"/>
              <a:t>227 venues.</a:t>
            </a:r>
          </a:p>
          <a:p>
            <a:pPr marL="285750" indent="-285750" algn="l">
              <a:buFont typeface="Arial" panose="020B0604020202020204" pitchFamily="34" charset="0"/>
              <a:buChar char="•"/>
            </a:pPr>
            <a:r>
              <a:rPr lang="en-US" dirty="0"/>
              <a:t>What restaurant food services should E-bike begin to focus on to help the customers? </a:t>
            </a:r>
          </a:p>
          <a:p>
            <a:pPr marL="742950" lvl="1" indent="-285750" algn="l">
              <a:buFont typeface="Arial" panose="020B0604020202020204" pitchFamily="34" charset="0"/>
              <a:buChar char="•"/>
            </a:pPr>
            <a:r>
              <a:rPr lang="en-US" sz="1600" b="1" dirty="0"/>
              <a:t>Asia cuisine</a:t>
            </a:r>
          </a:p>
          <a:p>
            <a:pPr marL="285750" indent="-285750" algn="l">
              <a:buFont typeface="Arial" panose="020B0604020202020204" pitchFamily="34" charset="0"/>
              <a:buChar char="•"/>
            </a:pPr>
            <a:r>
              <a:rPr lang="en-US" dirty="0"/>
              <a:t>How do the neighborhoods differ in venues and how does this impact the business? </a:t>
            </a:r>
          </a:p>
          <a:p>
            <a:pPr marL="742950" lvl="1" indent="-285750" algn="l">
              <a:buFont typeface="Arial" panose="020B0604020202020204" pitchFamily="34" charset="0"/>
              <a:buChar char="•"/>
            </a:pPr>
            <a:r>
              <a:rPr lang="en-US" sz="1600" b="1" dirty="0"/>
              <a:t>Ranked as Asian, Food Truck, Sushi, Café Caribbean</a:t>
            </a:r>
          </a:p>
          <a:p>
            <a:pPr marL="285750" indent="-285750" algn="l">
              <a:buFont typeface="Arial" panose="020B0604020202020204" pitchFamily="34" charset="0"/>
              <a:buChar char="•"/>
            </a:pPr>
            <a:r>
              <a:rPr lang="en-US" dirty="0"/>
              <a:t>Where to setup central offices to maximize services and coordinate exchanges of good for our customers. </a:t>
            </a:r>
          </a:p>
          <a:p>
            <a:pPr marL="742950" lvl="1" indent="-285750" algn="l">
              <a:buFont typeface="Arial" panose="020B0604020202020204" pitchFamily="34" charset="0"/>
              <a:buChar char="•"/>
            </a:pPr>
            <a:r>
              <a:rPr lang="en-US" sz="1600" b="1" dirty="0"/>
              <a:t>The Mission Neighborhood</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a:xfrm>
            <a:off x="6781800" y="1166957"/>
            <a:ext cx="5156200" cy="3315737"/>
          </a:xfrm>
        </p:spPr>
        <p:txBody>
          <a:bodyPr/>
          <a:lstStyle/>
          <a:p>
            <a:pPr marL="285750" indent="-285750" algn="l">
              <a:buFont typeface="Arial" panose="020B0604020202020204" pitchFamily="34" charset="0"/>
              <a:buChar char="•"/>
            </a:pPr>
            <a:r>
              <a:rPr lang="en-US" dirty="0"/>
              <a:t>The Biggest market is New York, </a:t>
            </a:r>
            <a:r>
              <a:rPr lang="en-US" b="1" dirty="0"/>
              <a:t>587 venues.</a:t>
            </a:r>
          </a:p>
          <a:p>
            <a:pPr marL="285750" indent="-285750" algn="l">
              <a:buFont typeface="Arial" panose="020B0604020202020204" pitchFamily="34" charset="0"/>
              <a:buChar char="•"/>
            </a:pPr>
            <a:r>
              <a:rPr lang="en-US" dirty="0"/>
              <a:t>What restaurant food services should E-bike begin to focus on to help the customers? </a:t>
            </a:r>
          </a:p>
          <a:p>
            <a:pPr marL="742950" lvl="1" indent="-285750" algn="l">
              <a:buFont typeface="Arial" panose="020B0604020202020204" pitchFamily="34" charset="0"/>
              <a:buChar char="•"/>
            </a:pPr>
            <a:r>
              <a:rPr lang="en-US" sz="1600" b="1" dirty="0"/>
              <a:t>Deli Foods</a:t>
            </a:r>
          </a:p>
          <a:p>
            <a:pPr marL="285750" indent="-285750" algn="l">
              <a:buFont typeface="Arial" panose="020B0604020202020204" pitchFamily="34" charset="0"/>
              <a:buChar char="•"/>
            </a:pPr>
            <a:r>
              <a:rPr lang="en-US" dirty="0"/>
              <a:t>How do the neighborhoods differ in venues and how does this impact the business? </a:t>
            </a:r>
          </a:p>
          <a:p>
            <a:pPr marL="742950" lvl="1" indent="-285750" algn="l">
              <a:buFont typeface="Arial" panose="020B0604020202020204" pitchFamily="34" charset="0"/>
              <a:buChar char="•"/>
            </a:pPr>
            <a:r>
              <a:rPr lang="en-US" sz="1600" b="1" dirty="0"/>
              <a:t>Ranked as Mixed, Deli, Pizza, Chinese, Food Trucks</a:t>
            </a:r>
          </a:p>
          <a:p>
            <a:pPr marL="285750" indent="-285750" algn="l">
              <a:buFont typeface="Arial" panose="020B0604020202020204" pitchFamily="34" charset="0"/>
              <a:buChar char="•"/>
            </a:pPr>
            <a:r>
              <a:rPr lang="en-US" dirty="0"/>
              <a:t>Where to setup central offices to maximize services and coordinate exchanges of good for our customers. </a:t>
            </a:r>
          </a:p>
          <a:p>
            <a:pPr marL="742950" lvl="1" indent="-285750" algn="l">
              <a:buFont typeface="Arial" panose="020B0604020202020204" pitchFamily="34" charset="0"/>
              <a:buChar char="•"/>
            </a:pPr>
            <a:r>
              <a:rPr lang="en-US" sz="1600" b="1" dirty="0"/>
              <a:t>Long Island City Neighborhood</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New York City</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Tree>
    <p:extLst>
      <p:ext uri="{BB962C8B-B14F-4D97-AF65-F5344CB8AC3E}">
        <p14:creationId xmlns:p14="http://schemas.microsoft.com/office/powerpoint/2010/main" val="269403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recommendation</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546225"/>
            <a:ext cx="4500562" cy="3914775"/>
          </a:xfrm>
        </p:spPr>
        <p:txBody>
          <a:bodyPr/>
          <a:lstStyle/>
          <a:p>
            <a:pPr marL="0" indent="0">
              <a:buNone/>
            </a:pPr>
            <a:r>
              <a:rPr lang="en-US" sz="1800" dirty="0"/>
              <a:t>The biggest market for new revenues would be New York focused on mainly Deli restaurants help them with a E-bike delivery service. So New York would be the first choice to start Phase 1</a:t>
            </a:r>
          </a:p>
          <a:p>
            <a:pPr marL="0" indent="0">
              <a:buNone/>
            </a:pPr>
            <a:r>
              <a:rPr lang="en-US" sz="1800" dirty="0"/>
              <a:t>For best location for a central office to maximize delivery service would be in Long Island City.</a:t>
            </a:r>
          </a:p>
          <a:p>
            <a:pPr marL="0" indent="0">
              <a:buNone/>
            </a:pPr>
            <a:endParaRPr lang="en-US" sz="1800" dirty="0"/>
          </a:p>
          <a:p>
            <a:pPr marL="0" indent="0">
              <a:buNone/>
            </a:pPr>
            <a:r>
              <a:rPr lang="en-US" sz="1800" dirty="0"/>
              <a:t>We believe once revenue is established, E-bike can quickly pivot to San Francisco knowing restaurant venue attributes. E-Bike would focus on Asia cuisines with a central office in The Mission neighborhood area.</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Tree>
    <p:extLst>
      <p:ext uri="{BB962C8B-B14F-4D97-AF65-F5344CB8AC3E}">
        <p14:creationId xmlns:p14="http://schemas.microsoft.com/office/powerpoint/2010/main" val="3852907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descr="man posing for portrait">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Alexander mission</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dirty="0"/>
              <a:t>CFO, Financial leader focused on cash flows and supporting new investors.</a:t>
            </a:r>
          </a:p>
          <a:p>
            <a:endParaRPr lang="en-US" dirty="0"/>
          </a:p>
        </p:txBody>
      </p:sp>
      <p:pic>
        <p:nvPicPr>
          <p:cNvPr id="19" name="Picture Placeholder 18" descr="woman posing for portrait while texting">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nancy currie</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dirty="0"/>
              <a:t>CEO, Leader of E-Bike business strategy and Data Scientist with a focus on </a:t>
            </a:r>
            <a:r>
              <a:rPr lang="en-US" dirty="0" err="1"/>
              <a:t>cumstumer</a:t>
            </a:r>
            <a:r>
              <a:rPr lang="en-US" dirty="0"/>
              <a:t> service and sales.</a:t>
            </a:r>
          </a:p>
          <a:p>
            <a:endParaRPr lang="en-US" dirty="0"/>
          </a:p>
        </p:txBody>
      </p:sp>
      <p:pic>
        <p:nvPicPr>
          <p:cNvPr id="21" name="Picture Placeholder 20" descr="man laughing and looking down">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Mirjam Nilsson</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dirty="0"/>
              <a:t>COO, Technology leader and software engineer supporting website, database and company IT</a:t>
            </a:r>
          </a:p>
          <a:p>
            <a:endParaRPr lang="en-US" dirty="0"/>
          </a:p>
        </p:txBody>
      </p:sp>
      <p:pic>
        <p:nvPicPr>
          <p:cNvPr id="23" name="Picture Placeholder 22" descr="woman posing for portrait">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Angelica Astrom</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dirty="0"/>
              <a:t>Operation Engineer leader, Supporting E-bike operations and logistics</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Tree>
    <p:extLst>
      <p:ext uri="{BB962C8B-B14F-4D97-AF65-F5344CB8AC3E}">
        <p14:creationId xmlns:p14="http://schemas.microsoft.com/office/powerpoint/2010/main" val="85506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nancy@gmail.com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t>http://www.google.com</a:t>
            </a:r>
          </a:p>
        </p:txBody>
      </p:sp>
    </p:spTree>
    <p:extLst>
      <p:ext uri="{BB962C8B-B14F-4D97-AF65-F5344CB8AC3E}">
        <p14:creationId xmlns:p14="http://schemas.microsoft.com/office/powerpoint/2010/main" val="3102566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F7BD-FE81-4B20-8DC5-0B3EB736F9F8}"/>
              </a:ext>
            </a:extLst>
          </p:cNvPr>
          <p:cNvSpPr>
            <a:spLocks noGrp="1"/>
          </p:cNvSpPr>
          <p:nvPr>
            <p:ph type="ctrTitle"/>
          </p:nvPr>
        </p:nvSpPr>
        <p:spPr/>
        <p:txBody>
          <a:bodyPr/>
          <a:lstStyle/>
          <a:p>
            <a:r>
              <a:rPr lang="en-US" dirty="0"/>
              <a:t>Presentation title</a:t>
            </a:r>
          </a:p>
        </p:txBody>
      </p:sp>
      <p:sp>
        <p:nvSpPr>
          <p:cNvPr id="3" name="Subtitle 2">
            <a:extLst>
              <a:ext uri="{FF2B5EF4-FFF2-40B4-BE49-F238E27FC236}">
                <a16:creationId xmlns:a16="http://schemas.microsoft.com/office/drawing/2014/main" id="{1AFF0EFE-C50F-44EB-8978-B97795477C9E}"/>
              </a:ext>
            </a:extLst>
          </p:cNvPr>
          <p:cNvSpPr>
            <a:spLocks noGrp="1"/>
          </p:cNvSpPr>
          <p:nvPr>
            <p:ph type="subTitle" idx="1"/>
          </p:nvPr>
        </p:nvSpPr>
        <p:spPr/>
        <p:txBody>
          <a:bodyPr/>
          <a:lstStyle/>
          <a:p>
            <a:r>
              <a:rPr lang="en-US" dirty="0"/>
              <a:t>Subtitle comes here</a:t>
            </a:r>
          </a:p>
        </p:txBody>
      </p:sp>
      <p:pic>
        <p:nvPicPr>
          <p:cNvPr id="10" name="Picture Placeholder 9" descr="cityscape&#10;">
            <a:extLst>
              <a:ext uri="{FF2B5EF4-FFF2-40B4-BE49-F238E27FC236}">
                <a16:creationId xmlns:a16="http://schemas.microsoft.com/office/drawing/2014/main" id="{CF143FEA-6E93-4548-8A9B-318F437CD887}"/>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737989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Presentation title Alt</a:t>
            </a:r>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a:t>Subtitle comes here</a:t>
            </a:r>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3167172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p:txBody>
          <a:bodyPr/>
          <a:lstStyle/>
          <a:p>
            <a:r>
              <a:rPr lang="en-US" dirty="0"/>
              <a:t>Section divider</a:t>
            </a:r>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Tree>
    <p:extLst>
      <p:ext uri="{BB962C8B-B14F-4D97-AF65-F5344CB8AC3E}">
        <p14:creationId xmlns:p14="http://schemas.microsoft.com/office/powerpoint/2010/main" val="3187533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Content 01</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25625"/>
            <a:ext cx="3991476" cy="4351338"/>
          </a:xfrm>
        </p:spPr>
        <p:txBody>
          <a:bodyPr/>
          <a:lstStyle/>
          <a:p>
            <a:pPr marL="0" indent="0">
              <a:buNone/>
            </a:pPr>
            <a:r>
              <a:rPr lang="en-US" sz="1800" dirty="0"/>
              <a:t>Lorem ipsum dolor sit amet, consectetuer adipiscing elit. Maecenas porttitor congue massa. Fusce posuere, magna sed pulvinar ultricies, purus lectus malesuada libero, sit amet commodo magna eros quis urna.</a:t>
            </a:r>
          </a:p>
          <a:p>
            <a:pPr marL="0" indent="0">
              <a:buNone/>
            </a:pPr>
            <a:r>
              <a:rPr lang="en-US" sz="1800" dirty="0"/>
              <a:t>Nunc viverra imperdiet enim. Fusce est. Vivamus a tellus.</a:t>
            </a:r>
          </a:p>
          <a:p>
            <a:pPr marL="0" indent="0">
              <a:buNone/>
            </a:pPr>
            <a:r>
              <a:rPr lang="en-US" sz="1800" dirty="0"/>
              <a:t>Pellentesque habitant morbi tristique senectus et netus et malesuada fames ac turpis egestas. Proin pharetra nonummy pede. Mauris et orci.</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Tree>
    <p:extLst>
      <p:ext uri="{BB962C8B-B14F-4D97-AF65-F5344CB8AC3E}">
        <p14:creationId xmlns:p14="http://schemas.microsoft.com/office/powerpoint/2010/main" val="433561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Content 02</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t>Lorem ipsum dolor sit amet, consectetuer adipiscing elit. Maecenas porttitor congue massa. Fusce posuere, magna sed pulvinar ultricies, purus lectus malesuada libero, sit amet commodo magna eros quis urna.</a:t>
            </a:r>
          </a:p>
          <a:p>
            <a:pPr marL="0" indent="0">
              <a:buNone/>
            </a:pPr>
            <a:r>
              <a:rPr lang="en-US" sz="1800" dirty="0"/>
              <a:t>Nunc viverra imperdiet enim. Fusce est. Vivamus a tellus.</a:t>
            </a:r>
          </a:p>
          <a:p>
            <a:pPr marL="0" indent="0">
              <a:buNone/>
            </a:pPr>
            <a:r>
              <a:rPr lang="en-US" sz="1800" dirty="0"/>
              <a:t>Pellentesque habitant morbi tristique senectus et netus et malesuada fames ac turpis egestas. Proin pharetra nonummy pede. Mauris et orci.</a:t>
            </a:r>
          </a:p>
          <a:p>
            <a:pPr marL="0" indent="0">
              <a:buNone/>
            </a:pPr>
            <a:endParaRPr lang="en-US" sz="1800"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19</a:t>
            </a:fld>
            <a:endParaRPr lang="en-US" dirty="0"/>
          </a:p>
        </p:txBody>
      </p:sp>
    </p:spTree>
    <p:extLst>
      <p:ext uri="{BB962C8B-B14F-4D97-AF65-F5344CB8AC3E}">
        <p14:creationId xmlns:p14="http://schemas.microsoft.com/office/powerpoint/2010/main" val="961730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New revenue of Opportunities </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581785"/>
            <a:ext cx="3991476" cy="4351338"/>
          </a:xfrm>
        </p:spPr>
        <p:txBody>
          <a:bodyPr/>
          <a:lstStyle/>
          <a:p>
            <a:pPr marL="0" indent="0">
              <a:buNone/>
            </a:pPr>
            <a:r>
              <a:rPr lang="en-US" sz="1800" b="1" dirty="0"/>
              <a:t>TODAY, </a:t>
            </a:r>
            <a:r>
              <a:rPr lang="en-US" sz="1800" dirty="0"/>
              <a:t>we are visiting San Francisco and New York to open new E-Bike delivery services to determine where to service our customer in the restaurants food industry as well as providing delivery food to individuals.</a:t>
            </a:r>
          </a:p>
          <a:p>
            <a:pPr marL="0" indent="0">
              <a:buNone/>
            </a:pPr>
            <a:endParaRPr lang="en-US" sz="1800" dirty="0"/>
          </a:p>
          <a:p>
            <a:pPr marL="0" indent="0">
              <a:buNone/>
            </a:pPr>
            <a:r>
              <a:rPr lang="en-US" sz="1800" dirty="0"/>
              <a:t>Business strategy is focusing on starting service in one city with </a:t>
            </a:r>
            <a:r>
              <a:rPr lang="en-US" sz="1800" b="1" dirty="0"/>
              <a:t>PHASE ONE </a:t>
            </a:r>
            <a:r>
              <a:rPr lang="en-US" sz="1800" dirty="0"/>
              <a:t>then opening in the second metroplex in </a:t>
            </a:r>
            <a:r>
              <a:rPr lang="en-US" sz="1800" b="1" dirty="0"/>
              <a:t>PHASE TWO.</a:t>
            </a:r>
          </a:p>
          <a:p>
            <a:pPr marL="0" indent="0">
              <a:buNone/>
            </a:pPr>
            <a:r>
              <a:rPr lang="en-US" sz="1800" b="1" dirty="0"/>
              <a:t> </a:t>
            </a:r>
          </a:p>
          <a:p>
            <a:pPr marL="0" indent="0">
              <a:buNone/>
            </a:pPr>
            <a:r>
              <a:rPr lang="en-US" sz="1800" dirty="0"/>
              <a:t>This repot looks at the customer attributes and geospatial relationships using Data analytics within Python.</a:t>
            </a:r>
          </a:p>
          <a:p>
            <a:pPr marL="0" indent="0">
              <a:buNone/>
            </a:pPr>
            <a:r>
              <a:rPr lang="en-US" sz="1800" b="1" dirty="0"/>
              <a:t> </a:t>
            </a:r>
          </a:p>
          <a:p>
            <a:pPr marL="0" indent="0">
              <a:buNone/>
            </a:pPr>
            <a:endParaRPr lang="en-US" sz="1800" dirty="0"/>
          </a:p>
          <a:p>
            <a:pPr marL="0" indent="0">
              <a:buNone/>
            </a:pPr>
            <a:endParaRPr lang="en-US" sz="1800" dirty="0"/>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Tree>
    <p:extLst>
      <p:ext uri="{BB962C8B-B14F-4D97-AF65-F5344CB8AC3E}">
        <p14:creationId xmlns:p14="http://schemas.microsoft.com/office/powerpoint/2010/main" val="971362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Comparison 01</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Topic 01</a:t>
            </a:r>
          </a:p>
        </p:txBody>
      </p:sp>
      <p:sp>
        <p:nvSpPr>
          <p:cNvPr id="3" name="Content Placeholder 2">
            <a:extLst>
              <a:ext uri="{FF2B5EF4-FFF2-40B4-BE49-F238E27FC236}">
                <a16:creationId xmlns:a16="http://schemas.microsoft.com/office/drawing/2014/main" id="{09548D1D-2547-44FC-BACD-2BCD769E2662}"/>
              </a:ext>
            </a:extLst>
          </p:cNvPr>
          <p:cNvSpPr>
            <a:spLocks noGrp="1"/>
          </p:cNvSpPr>
          <p:nvPr>
            <p:ph idx="1"/>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Topic 02</a:t>
            </a:r>
          </a:p>
        </p:txBody>
      </p:sp>
      <p:sp>
        <p:nvSpPr>
          <p:cNvPr id="6" name="Content Placeholder 5">
            <a:extLst>
              <a:ext uri="{FF2B5EF4-FFF2-40B4-BE49-F238E27FC236}">
                <a16:creationId xmlns:a16="http://schemas.microsoft.com/office/drawing/2014/main" id="{5CD639B0-7991-4B2B-9E50-32064EB91255}"/>
              </a:ext>
            </a:extLst>
          </p:cNvPr>
          <p:cNvSpPr>
            <a:spLocks noGrp="1"/>
          </p:cNvSpPr>
          <p:nvPr>
            <p:ph idx="14"/>
          </p:nvPr>
        </p:nvSpPr>
        <p:spPr/>
        <p:txBody>
          <a:bodyPr>
            <a:normAutofit/>
          </a:bodyPr>
          <a:lstStyle/>
          <a:p>
            <a:r>
              <a:rPr lang="en-US" sz="1400" dirty="0"/>
              <a:t>Lorem ipsum dolor sit amet, consectetuer adipiscing elit. Maecenas porttitor congue massa. Fusce posuere, magna sed pulvinar ultricies, purus lectus malesuada libero, sit amet commodo magna eros quis urna.</a:t>
            </a:r>
          </a:p>
          <a:p>
            <a:r>
              <a:rPr lang="en-US" sz="1400" dirty="0"/>
              <a:t>Lorem ipsum dolor sit amet, consectetuer adipiscing elit. Maecenas porttitor congue massa. Fusce posuere, magna sed pulvinar ultricies, purus lectus malesuada libero, sit amet commodo magna eros quis urna.</a:t>
            </a:r>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20</a:t>
            </a:fld>
            <a:endParaRPr lang="en-US" dirty="0"/>
          </a:p>
        </p:txBody>
      </p:sp>
    </p:spTree>
    <p:extLst>
      <p:ext uri="{BB962C8B-B14F-4D97-AF65-F5344CB8AC3E}">
        <p14:creationId xmlns:p14="http://schemas.microsoft.com/office/powerpoint/2010/main" val="460269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3C2D9-0850-4620-BE32-11F44A927662}"/>
              </a:ext>
            </a:extLst>
          </p:cNvPr>
          <p:cNvSpPr>
            <a:spLocks noGrp="1"/>
          </p:cNvSpPr>
          <p:nvPr>
            <p:ph type="title"/>
          </p:nvPr>
        </p:nvSpPr>
        <p:spPr/>
        <p:txBody>
          <a:bodyPr/>
          <a:lstStyle/>
          <a:p>
            <a:r>
              <a:rPr lang="en-US" dirty="0"/>
              <a:t>Comparison 02</a:t>
            </a:r>
          </a:p>
        </p:txBody>
      </p:sp>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p:txBody>
          <a:bodyPr/>
          <a:lstStyle/>
          <a:p>
            <a:r>
              <a:rPr lang="en-US" dirty="0"/>
              <a:t>Topic 01 comes here</a:t>
            </a:r>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r>
              <a:rPr lang="en-US" sz="1600" dirty="0"/>
              <a:t>Lorem ipsum dolor sit amet, consectetuer adipiscing elit. Maecenas porttitor congue massa. Fusce posuere, magna sed pulvinar ultricies, purus lectus malesuada libero, sit amet commodo magna eros quis urna.</a:t>
            </a:r>
          </a:p>
          <a:p>
            <a:r>
              <a:rPr lang="en-US" sz="1600" dirty="0"/>
              <a:t>Nunc viverra imperdiet enim. Fusce est. Vivamus a tellus.</a:t>
            </a:r>
          </a:p>
          <a:p>
            <a:r>
              <a:rPr lang="en-US" sz="1600" dirty="0"/>
              <a:t>Pellentesque habitant morbi tristique senectus et netus et males</a:t>
            </a:r>
          </a:p>
          <a:p>
            <a:r>
              <a:rPr lang="en-US" sz="1600" dirty="0"/>
              <a:t>Pellentesque habitant morbi tristique senectus et netus et malesuada fames ac</a:t>
            </a:r>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p:txBody>
          <a:bodyPr/>
          <a:lstStyle/>
          <a:p>
            <a:r>
              <a:rPr lang="en-US" dirty="0"/>
              <a:t>Topic 02 comes here</a:t>
            </a:r>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21</a:t>
            </a:fld>
            <a:endParaRPr lang="en-US" dirty="0"/>
          </a:p>
        </p:txBody>
      </p:sp>
    </p:spTree>
    <p:extLst>
      <p:ext uri="{BB962C8B-B14F-4D97-AF65-F5344CB8AC3E}">
        <p14:creationId xmlns:p14="http://schemas.microsoft.com/office/powerpoint/2010/main" val="410521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a:t>Chart</a:t>
            </a:r>
          </a:p>
        </p:txBody>
      </p:sp>
      <p:graphicFrame>
        <p:nvGraphicFramePr>
          <p:cNvPr id="6" name="Chart 5" descr="column chart">
            <a:extLst>
              <a:ext uri="{FF2B5EF4-FFF2-40B4-BE49-F238E27FC236}">
                <a16:creationId xmlns:a16="http://schemas.microsoft.com/office/drawing/2014/main" id="{C062A1BC-6630-4B2A-9929-8780DBCEC3DB}"/>
              </a:ext>
            </a:extLst>
          </p:cNvPr>
          <p:cNvGraphicFramePr/>
          <p:nvPr>
            <p:extLst>
              <p:ext uri="{D42A27DB-BD31-4B8C-83A1-F6EECF244321}">
                <p14:modId xmlns:p14="http://schemas.microsoft.com/office/powerpoint/2010/main" val="2098510050"/>
              </p:ext>
            </p:extLst>
          </p:nvPr>
        </p:nvGraphicFramePr>
        <p:xfrm>
          <a:off x="515938" y="1616856"/>
          <a:ext cx="6400677" cy="40711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descr="pie chart">
            <a:extLst>
              <a:ext uri="{FF2B5EF4-FFF2-40B4-BE49-F238E27FC236}">
                <a16:creationId xmlns:a16="http://schemas.microsoft.com/office/drawing/2014/main" id="{DCCB6637-D8E6-4BF1-9EF6-E5654DE57B60}"/>
              </a:ext>
            </a:extLst>
          </p:cNvPr>
          <p:cNvGraphicFramePr/>
          <p:nvPr>
            <p:extLst>
              <p:ext uri="{D42A27DB-BD31-4B8C-83A1-F6EECF244321}">
                <p14:modId xmlns:p14="http://schemas.microsoft.com/office/powerpoint/2010/main" val="1467600994"/>
              </p:ext>
            </p:extLst>
          </p:nvPr>
        </p:nvGraphicFramePr>
        <p:xfrm>
          <a:off x="6085314" y="1603524"/>
          <a:ext cx="6106686" cy="4071125"/>
        </p:xfrm>
        <a:graphic>
          <a:graphicData uri="http://schemas.openxmlformats.org/drawingml/2006/chart">
            <c:chart xmlns:c="http://schemas.openxmlformats.org/drawingml/2006/chart" xmlns:r="http://schemas.openxmlformats.org/officeDocument/2006/relationships" r:id="rId4"/>
          </a:graphicData>
        </a:graphic>
      </p:graphicFrame>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22</a:t>
            </a:fld>
            <a:endParaRPr lang="en-US" dirty="0"/>
          </a:p>
        </p:txBody>
      </p:sp>
    </p:spTree>
    <p:extLst>
      <p:ext uri="{BB962C8B-B14F-4D97-AF65-F5344CB8AC3E}">
        <p14:creationId xmlns:p14="http://schemas.microsoft.com/office/powerpoint/2010/main" val="1169930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a:t>Table</a:t>
            </a:r>
          </a:p>
        </p:txBody>
      </p:sp>
      <p:graphicFrame>
        <p:nvGraphicFramePr>
          <p:cNvPr id="6" name="Table 5">
            <a:extLst>
              <a:ext uri="{FF2B5EF4-FFF2-40B4-BE49-F238E27FC236}">
                <a16:creationId xmlns:a16="http://schemas.microsoft.com/office/drawing/2014/main" id="{BEE52E89-C526-4F73-86FB-0EB31587CD33}"/>
              </a:ext>
            </a:extLst>
          </p:cNvPr>
          <p:cNvGraphicFramePr>
            <a:graphicFrameLocks noGrp="1"/>
          </p:cNvGraphicFramePr>
          <p:nvPr>
            <p:extLst>
              <p:ext uri="{D42A27DB-BD31-4B8C-83A1-F6EECF244321}">
                <p14:modId xmlns:p14="http://schemas.microsoft.com/office/powerpoint/2010/main" val="3778406185"/>
              </p:ext>
            </p:extLst>
          </p:nvPr>
        </p:nvGraphicFramePr>
        <p:xfrm>
          <a:off x="515938" y="1610463"/>
          <a:ext cx="11150600" cy="39298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785900615"/>
                    </a:ext>
                  </a:extLst>
                </a:gridCol>
                <a:gridCol w="2230120">
                  <a:extLst>
                    <a:ext uri="{9D8B030D-6E8A-4147-A177-3AD203B41FA5}">
                      <a16:colId xmlns:a16="http://schemas.microsoft.com/office/drawing/2014/main" val="2287965835"/>
                    </a:ext>
                  </a:extLst>
                </a:gridCol>
                <a:gridCol w="2230120">
                  <a:extLst>
                    <a:ext uri="{9D8B030D-6E8A-4147-A177-3AD203B41FA5}">
                      <a16:colId xmlns:a16="http://schemas.microsoft.com/office/drawing/2014/main" val="1756528531"/>
                    </a:ext>
                  </a:extLst>
                </a:gridCol>
                <a:gridCol w="2230120">
                  <a:extLst>
                    <a:ext uri="{9D8B030D-6E8A-4147-A177-3AD203B41FA5}">
                      <a16:colId xmlns:a16="http://schemas.microsoft.com/office/drawing/2014/main" val="3202057861"/>
                    </a:ext>
                  </a:extLst>
                </a:gridCol>
                <a:gridCol w="2230120">
                  <a:extLst>
                    <a:ext uri="{9D8B030D-6E8A-4147-A177-3AD203B41FA5}">
                      <a16:colId xmlns:a16="http://schemas.microsoft.com/office/drawing/2014/main" val="2509247184"/>
                    </a:ext>
                  </a:extLst>
                </a:gridCol>
              </a:tblGrid>
              <a:tr h="592300">
                <a:tc>
                  <a:txBody>
                    <a:bodyPr/>
                    <a:lstStyle/>
                    <a:p>
                      <a:pPr algn="ctr"/>
                      <a:r>
                        <a:rPr lang="en-US" dirty="0"/>
                        <a:t>TOPIC 01</a:t>
                      </a:r>
                      <a:endParaRPr lang="en-IN" dirty="0"/>
                    </a:p>
                  </a:txBody>
                  <a:tcPr anchor="ctr">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02</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03</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04</a:t>
                      </a:r>
                      <a:endParaRPr lang="en-IN"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B w="6350" cap="flat" cmpd="sng" algn="ctr">
                      <a:solidFill>
                        <a:schemeClr val="bg1">
                          <a:lumMod val="65000"/>
                        </a:schemeClr>
                      </a:solidFill>
                      <a:prstDash val="solid"/>
                      <a:round/>
                      <a:headEnd type="none" w="med" len="med"/>
                      <a:tailEnd type="none" w="med" len="med"/>
                    </a:lnB>
                  </a:tcPr>
                </a:tc>
                <a:tc>
                  <a:txBody>
                    <a:bodyPr/>
                    <a:lstStyle/>
                    <a:p>
                      <a:pPr algn="ctr"/>
                      <a:r>
                        <a:rPr lang="en-US" dirty="0"/>
                        <a:t>TOPIC 05</a:t>
                      </a:r>
                      <a:endParaRPr lang="en-IN" dirty="0"/>
                    </a:p>
                  </a:txBody>
                  <a:tcPr anchor="ctr">
                    <a:lnL w="6350" cap="flat" cmpd="sng" algn="ctr">
                      <a:solidFill>
                        <a:schemeClr val="bg1">
                          <a:lumMod val="65000"/>
                        </a:schemeClr>
                      </a:solidFill>
                      <a:prstDash val="solid"/>
                      <a:round/>
                      <a:headEnd type="none" w="med" len="med"/>
                      <a:tailEnd type="none" w="med" len="med"/>
                    </a:lnL>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7730668"/>
                  </a:ext>
                </a:extLst>
              </a:tr>
              <a:tr h="370840">
                <a:tc>
                  <a:txBody>
                    <a:bodyPr/>
                    <a:lstStyle/>
                    <a:p>
                      <a:pPr algn="ctr"/>
                      <a:r>
                        <a:rPr lang="en-US" sz="1600" dirty="0"/>
                        <a:t>Item 01</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600"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518677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02</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08147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03</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65415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04</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3329365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05</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18671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06</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6173465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07</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1180032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Item 08</a:t>
                      </a:r>
                      <a:endParaRPr lang="en-IN" sz="1600" dirty="0"/>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kumimoji="0" lang="en-US" sz="1600" b="0" i="0" u="none" strike="noStrike" kern="1200" cap="none" spc="0" normalizeH="0" baseline="0" noProof="0" dirty="0">
                          <a:ln>
                            <a:noFill/>
                          </a:ln>
                          <a:solidFill>
                            <a:prstClr val="black"/>
                          </a:solidFill>
                          <a:effectLst/>
                          <a:uLnTx/>
                          <a:uFillTx/>
                          <a:latin typeface="Calibri"/>
                          <a:ea typeface="+mn-ea"/>
                          <a:cs typeface="+mn-cs"/>
                        </a:rPr>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38762608"/>
                  </a:ext>
                </a:extLst>
              </a:tr>
              <a:tr h="370840">
                <a:tc>
                  <a:txBody>
                    <a:bodyPr/>
                    <a:lstStyle/>
                    <a:p>
                      <a:pPr algn="ctr"/>
                      <a:r>
                        <a:rPr lang="en-US" sz="1600" b="1" dirty="0">
                          <a:solidFill>
                            <a:schemeClr val="tx1"/>
                          </a:solidFill>
                        </a:rPr>
                        <a:t>TOTAL</a:t>
                      </a:r>
                      <a:endParaRPr lang="en-IN" sz="1600" b="1" dirty="0">
                        <a:solidFill>
                          <a:schemeClr val="tx1"/>
                        </a:solidFill>
                      </a:endParaRPr>
                    </a:p>
                  </a:txBody>
                  <a:tcPr anchor="ctr">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b="1"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solidFill>
                      <a:schemeClr val="bg2"/>
                    </a:solidFill>
                  </a:tcPr>
                </a:tc>
                <a:tc>
                  <a:txBody>
                    <a:bodyPr/>
                    <a:lstStyle/>
                    <a:p>
                      <a:pPr algn="ctr"/>
                      <a:r>
                        <a:rPr lang="en-US" sz="1600" b="1" dirty="0"/>
                        <a:t>Text</a:t>
                      </a:r>
                      <a:endParaRPr lang="en-IN" sz="1600" dirty="0"/>
                    </a:p>
                  </a:txBody>
                  <a:tcPr anchor="ctr">
                    <a:lnL w="6350" cap="flat" cmpd="sng" algn="ctr">
                      <a:solidFill>
                        <a:schemeClr val="bg1">
                          <a:lumMod val="65000"/>
                        </a:schemeClr>
                      </a:solidFill>
                      <a:prstDash val="solid"/>
                      <a:round/>
                      <a:headEnd type="none" w="med" len="med"/>
                      <a:tailEnd type="none" w="med" len="med"/>
                    </a:lnL>
                    <a:lnT w="6350" cap="flat" cmpd="sng" algn="ctr">
                      <a:solidFill>
                        <a:schemeClr val="bg1">
                          <a:lumMod val="65000"/>
                        </a:schemeClr>
                      </a:solidFill>
                      <a:prstDash val="solid"/>
                      <a:round/>
                      <a:headEnd type="none" w="med" len="med"/>
                      <a:tailEnd type="none" w="med" len="med"/>
                    </a:lnT>
                    <a:solidFill>
                      <a:schemeClr val="bg2"/>
                    </a:solidFill>
                  </a:tcPr>
                </a:tc>
                <a:extLst>
                  <a:ext uri="{0D108BD9-81ED-4DB2-BD59-A6C34878D82A}">
                    <a16:rowId xmlns:a16="http://schemas.microsoft.com/office/drawing/2014/main" val="579273402"/>
                  </a:ext>
                </a:extLst>
              </a:tr>
            </a:tbl>
          </a:graphicData>
        </a:graphic>
      </p:graphicFrame>
      <p:sp>
        <p:nvSpPr>
          <p:cNvPr id="4" name="Slide Number Placeholder 3"/>
          <p:cNvSpPr>
            <a:spLocks noGrp="1"/>
          </p:cNvSpPr>
          <p:nvPr>
            <p:ph type="sldNum" sz="quarter" idx="12"/>
          </p:nvPr>
        </p:nvSpPr>
        <p:spPr/>
        <p:txBody>
          <a:bodyPr/>
          <a:lstStyle/>
          <a:p>
            <a:r>
              <a:rPr lang="en-US" dirty="0"/>
              <a:t>9</a:t>
            </a:r>
          </a:p>
        </p:txBody>
      </p:sp>
    </p:spTree>
    <p:extLst>
      <p:ext uri="{BB962C8B-B14F-4D97-AF65-F5344CB8AC3E}">
        <p14:creationId xmlns:p14="http://schemas.microsoft.com/office/powerpoint/2010/main" val="688656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FCA16-8D78-4A87-9023-708458E3A4F3}"/>
              </a:ext>
            </a:extLst>
          </p:cNvPr>
          <p:cNvSpPr>
            <a:spLocks noGrp="1"/>
          </p:cNvSpPr>
          <p:nvPr>
            <p:ph type="title"/>
          </p:nvPr>
        </p:nvSpPr>
        <p:spPr/>
        <p:txBody>
          <a:bodyPr/>
          <a:lstStyle/>
          <a:p>
            <a:r>
              <a:rPr lang="en-US" dirty="0"/>
              <a:t>team</a:t>
            </a:r>
          </a:p>
        </p:txBody>
      </p:sp>
      <p:pic>
        <p:nvPicPr>
          <p:cNvPr id="17" name="Picture Placeholder 16" descr="man posing for portrait">
            <a:extLst>
              <a:ext uri="{FF2B5EF4-FFF2-40B4-BE49-F238E27FC236}">
                <a16:creationId xmlns:a16="http://schemas.microsoft.com/office/drawing/2014/main" id="{CBB1FBB7-8048-6F41-A39C-61BDC2D38BFE}"/>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9" name="Content Placeholder 8">
            <a:extLst>
              <a:ext uri="{FF2B5EF4-FFF2-40B4-BE49-F238E27FC236}">
                <a16:creationId xmlns:a16="http://schemas.microsoft.com/office/drawing/2014/main" id="{D66C6D21-6780-4D8A-9B6F-582E0BD2DC2E}"/>
              </a:ext>
            </a:extLst>
          </p:cNvPr>
          <p:cNvSpPr>
            <a:spLocks noGrp="1"/>
          </p:cNvSpPr>
          <p:nvPr>
            <p:ph idx="17"/>
          </p:nvPr>
        </p:nvSpPr>
        <p:spPr/>
        <p:txBody>
          <a:bodyPr/>
          <a:lstStyle/>
          <a:p>
            <a:r>
              <a:rPr lang="en-US" dirty="0"/>
              <a:t>Alexander Martensson</a:t>
            </a:r>
          </a:p>
        </p:txBody>
      </p:sp>
      <p:sp>
        <p:nvSpPr>
          <p:cNvPr id="8" name="Content Placeholder 7">
            <a:extLst>
              <a:ext uri="{FF2B5EF4-FFF2-40B4-BE49-F238E27FC236}">
                <a16:creationId xmlns:a16="http://schemas.microsoft.com/office/drawing/2014/main" id="{5935AC4D-C17D-4827-B693-43A34920A5FD}"/>
              </a:ext>
            </a:extLst>
          </p:cNvPr>
          <p:cNvSpPr>
            <a:spLocks noGrp="1"/>
          </p:cNvSpPr>
          <p:nvPr>
            <p:ph idx="1"/>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pic>
        <p:nvPicPr>
          <p:cNvPr id="19" name="Picture Placeholder 18" descr="woman posing for portrait while texting">
            <a:extLst>
              <a:ext uri="{FF2B5EF4-FFF2-40B4-BE49-F238E27FC236}">
                <a16:creationId xmlns:a16="http://schemas.microsoft.com/office/drawing/2014/main" id="{9F61DE0B-ECF7-B74B-80E5-B602A86B8F81}"/>
              </a:ext>
            </a:extLst>
          </p:cNvPr>
          <p:cNvPicPr>
            <a:picLocks noGrp="1" noChangeAspect="1"/>
          </p:cNvPicPr>
          <p:nvPr>
            <p:ph type="pic" sz="quarter" idx="14"/>
          </p:nvPr>
        </p:nvPicPr>
        <p:blipFill>
          <a:blip r:embed="rId4">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90DE57B2-448D-4C8D-8B9C-FFDDFB0A9208}"/>
              </a:ext>
            </a:extLst>
          </p:cNvPr>
          <p:cNvSpPr>
            <a:spLocks noGrp="1"/>
          </p:cNvSpPr>
          <p:nvPr>
            <p:ph idx="19"/>
          </p:nvPr>
        </p:nvSpPr>
        <p:spPr/>
        <p:txBody>
          <a:bodyPr/>
          <a:lstStyle/>
          <a:p>
            <a:r>
              <a:rPr lang="en-US" dirty="0"/>
              <a:t>Victoria Lindqvist</a:t>
            </a:r>
          </a:p>
        </p:txBody>
      </p:sp>
      <p:sp>
        <p:nvSpPr>
          <p:cNvPr id="10" name="Content Placeholder 9">
            <a:extLst>
              <a:ext uri="{FF2B5EF4-FFF2-40B4-BE49-F238E27FC236}">
                <a16:creationId xmlns:a16="http://schemas.microsoft.com/office/drawing/2014/main" id="{CCF1405A-05DA-4553-A7B3-B9592963C6B1}"/>
              </a:ext>
            </a:extLst>
          </p:cNvPr>
          <p:cNvSpPr>
            <a:spLocks noGrp="1"/>
          </p:cNvSpPr>
          <p:nvPr>
            <p:ph idx="18"/>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pic>
        <p:nvPicPr>
          <p:cNvPr id="21" name="Picture Placeholder 20" descr="man laughing and looking down">
            <a:extLst>
              <a:ext uri="{FF2B5EF4-FFF2-40B4-BE49-F238E27FC236}">
                <a16:creationId xmlns:a16="http://schemas.microsoft.com/office/drawing/2014/main" id="{007C99FF-D296-8544-B04B-EA1DBB457808}"/>
              </a:ext>
            </a:extLst>
          </p:cNvPr>
          <p:cNvPicPr>
            <a:picLocks noGrp="1" noChangeAspect="1"/>
          </p:cNvPicPr>
          <p:nvPr>
            <p:ph type="pic" sz="quarter" idx="15"/>
          </p:nvPr>
        </p:nvPicPr>
        <p:blipFill>
          <a:blip r:embed="rId5">
            <a:extLst>
              <a:ext uri="{28A0092B-C50C-407E-A947-70E740481C1C}">
                <a14:useLocalDpi xmlns:a14="http://schemas.microsoft.com/office/drawing/2010/main"/>
              </a:ext>
            </a:extLst>
          </a:blip>
          <a:srcRect/>
          <a:stretch>
            <a:fillRect/>
          </a:stretch>
        </p:blipFill>
        <p:spPr/>
      </p:pic>
      <p:sp>
        <p:nvSpPr>
          <p:cNvPr id="13" name="Content Placeholder 12">
            <a:extLst>
              <a:ext uri="{FF2B5EF4-FFF2-40B4-BE49-F238E27FC236}">
                <a16:creationId xmlns:a16="http://schemas.microsoft.com/office/drawing/2014/main" id="{FB9E2175-1C3C-4B3E-A872-A1B7E6D64D52}"/>
              </a:ext>
            </a:extLst>
          </p:cNvPr>
          <p:cNvSpPr>
            <a:spLocks noGrp="1"/>
          </p:cNvSpPr>
          <p:nvPr>
            <p:ph idx="21"/>
          </p:nvPr>
        </p:nvSpPr>
        <p:spPr/>
        <p:txBody>
          <a:bodyPr/>
          <a:lstStyle/>
          <a:p>
            <a:r>
              <a:rPr lang="en-US" dirty="0"/>
              <a:t>Mirjam Nilsson</a:t>
            </a:r>
          </a:p>
        </p:txBody>
      </p:sp>
      <p:sp>
        <p:nvSpPr>
          <p:cNvPr id="12" name="Content Placeholder 11">
            <a:extLst>
              <a:ext uri="{FF2B5EF4-FFF2-40B4-BE49-F238E27FC236}">
                <a16:creationId xmlns:a16="http://schemas.microsoft.com/office/drawing/2014/main" id="{780C3E07-3509-4911-AFF9-20EA8F12D0A4}"/>
              </a:ext>
            </a:extLst>
          </p:cNvPr>
          <p:cNvSpPr>
            <a:spLocks noGrp="1"/>
          </p:cNvSpPr>
          <p:nvPr>
            <p:ph idx="20"/>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pic>
        <p:nvPicPr>
          <p:cNvPr id="23" name="Picture Placeholder 22" descr="woman posing for portrait">
            <a:extLst>
              <a:ext uri="{FF2B5EF4-FFF2-40B4-BE49-F238E27FC236}">
                <a16:creationId xmlns:a16="http://schemas.microsoft.com/office/drawing/2014/main" id="{A164AE4A-BFE4-F247-8542-C612BD5BFAB9}"/>
              </a:ext>
            </a:extLst>
          </p:cNvPr>
          <p:cNvPicPr>
            <a:picLocks noGrp="1" noChangeAspect="1"/>
          </p:cNvPicPr>
          <p:nvPr>
            <p:ph type="pic" sz="quarter" idx="16"/>
          </p:nvPr>
        </p:nvPicPr>
        <p:blipFill>
          <a:blip r:embed="rId6">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471C9CF1-70B0-46DB-869F-6DC53668898D}"/>
              </a:ext>
            </a:extLst>
          </p:cNvPr>
          <p:cNvSpPr>
            <a:spLocks noGrp="1"/>
          </p:cNvSpPr>
          <p:nvPr>
            <p:ph idx="23"/>
          </p:nvPr>
        </p:nvSpPr>
        <p:spPr/>
        <p:txBody>
          <a:bodyPr/>
          <a:lstStyle/>
          <a:p>
            <a:r>
              <a:rPr lang="en-US" dirty="0"/>
              <a:t>Angelica Astrom</a:t>
            </a:r>
          </a:p>
        </p:txBody>
      </p:sp>
      <p:sp>
        <p:nvSpPr>
          <p:cNvPr id="14" name="Content Placeholder 13">
            <a:extLst>
              <a:ext uri="{FF2B5EF4-FFF2-40B4-BE49-F238E27FC236}">
                <a16:creationId xmlns:a16="http://schemas.microsoft.com/office/drawing/2014/main" id="{4EAA9254-229F-4C3E-B078-B8912E5BBE98}"/>
              </a:ext>
            </a:extLst>
          </p:cNvPr>
          <p:cNvSpPr>
            <a:spLocks noGrp="1"/>
          </p:cNvSpPr>
          <p:nvPr>
            <p:ph idx="22"/>
          </p:nvPr>
        </p:nvSpPr>
        <p:spPr/>
        <p:txBody>
          <a:bodyPr/>
          <a:lstStyle/>
          <a:p>
            <a:r>
              <a:rPr lang="en-US" dirty="0"/>
              <a:t>Lorem ipsum dolor sit amet, consectetuer adipiscing elit. Maecenas porttitor congue massa. Fusce posuere, magna sed pulvinar ultricies, purus lectus malesuada libero, sit amet commodo magna eros quis urna.</a:t>
            </a:r>
          </a:p>
          <a:p>
            <a:endParaRPr lang="en-US" dirty="0"/>
          </a:p>
        </p:txBody>
      </p:sp>
      <p:sp>
        <p:nvSpPr>
          <p:cNvPr id="3" name="Slide Number Placeholder 2">
            <a:extLst>
              <a:ext uri="{FF2B5EF4-FFF2-40B4-BE49-F238E27FC236}">
                <a16:creationId xmlns:a16="http://schemas.microsoft.com/office/drawing/2014/main" id="{C10F7B49-6C9D-4DBF-AD20-9D4CFAB1CBFD}"/>
              </a:ext>
            </a:extLst>
          </p:cNvPr>
          <p:cNvSpPr>
            <a:spLocks noGrp="1"/>
          </p:cNvSpPr>
          <p:nvPr>
            <p:ph type="sldNum" sz="quarter" idx="12"/>
          </p:nvPr>
        </p:nvSpPr>
        <p:spPr/>
        <p:txBody>
          <a:bodyPr/>
          <a:lstStyle/>
          <a:p>
            <a:fld id="{9EC71654-96A5-4280-94F3-931C61A9F92C}" type="slidenum">
              <a:rPr lang="en-US" smtClean="0"/>
              <a:pPr/>
              <a:t>24</a:t>
            </a:fld>
            <a:endParaRPr lang="en-US" dirty="0"/>
          </a:p>
        </p:txBody>
      </p:sp>
    </p:spTree>
    <p:extLst>
      <p:ext uri="{BB962C8B-B14F-4D97-AF65-F5344CB8AC3E}">
        <p14:creationId xmlns:p14="http://schemas.microsoft.com/office/powerpoint/2010/main" val="435634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a:t>nancy@gmail.com</a:t>
            </a:r>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a:t>http://www.google.com</a:t>
            </a:r>
          </a:p>
        </p:txBody>
      </p:sp>
    </p:spTree>
    <p:extLst>
      <p:ext uri="{BB962C8B-B14F-4D97-AF65-F5344CB8AC3E}">
        <p14:creationId xmlns:p14="http://schemas.microsoft.com/office/powerpoint/2010/main" val="4286856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Placeholder 9" descr="cityscape">
            <a:extLst>
              <a:ext uri="{FF2B5EF4-FFF2-40B4-BE49-F238E27FC236}">
                <a16:creationId xmlns:a16="http://schemas.microsoft.com/office/drawing/2014/main" id="{63493B9E-F6F8-4C0F-9706-CA547A8B2B3F}"/>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39" b="39"/>
          <a:stretch>
            <a:fillRect/>
          </a:stretch>
        </p:blipFill>
        <p:spPr/>
      </p:pic>
      <p:sp>
        <p:nvSpPr>
          <p:cNvPr id="6" name="Title 5">
            <a:extLst>
              <a:ext uri="{FF2B5EF4-FFF2-40B4-BE49-F238E27FC236}">
                <a16:creationId xmlns:a16="http://schemas.microsoft.com/office/drawing/2014/main" id="{95D612B9-68B9-4C9F-98FE-CEE07DB1F00D}"/>
              </a:ext>
            </a:extLst>
          </p:cNvPr>
          <p:cNvSpPr>
            <a:spLocks noGrp="1"/>
          </p:cNvSpPr>
          <p:nvPr>
            <p:ph type="title"/>
          </p:nvPr>
        </p:nvSpPr>
        <p:spPr>
          <a:xfrm>
            <a:off x="6469777" y="3158641"/>
            <a:ext cx="5722223" cy="921807"/>
          </a:xfrm>
        </p:spPr>
        <p:txBody>
          <a:bodyPr/>
          <a:lstStyle/>
          <a:p>
            <a:r>
              <a:rPr lang="en-US" dirty="0"/>
              <a:t>Thank you!</a:t>
            </a:r>
          </a:p>
        </p:txBody>
      </p:sp>
      <p:sp>
        <p:nvSpPr>
          <p:cNvPr id="5" name="Subtitle 4">
            <a:extLst>
              <a:ext uri="{FF2B5EF4-FFF2-40B4-BE49-F238E27FC236}">
                <a16:creationId xmlns:a16="http://schemas.microsoft.com/office/drawing/2014/main" id="{E3C40962-BA6A-43E4-97BA-511A9B90CF41}"/>
              </a:ext>
            </a:extLst>
          </p:cNvPr>
          <p:cNvSpPr>
            <a:spLocks noGrp="1"/>
          </p:cNvSpPr>
          <p:nvPr>
            <p:ph type="subTitle" idx="1"/>
          </p:nvPr>
        </p:nvSpPr>
        <p:spPr/>
        <p:txBody>
          <a:bodyPr/>
          <a:lstStyle/>
          <a:p>
            <a:r>
              <a:rPr lang="en-US" dirty="0"/>
              <a:t>Flora@contoso.com</a:t>
            </a:r>
          </a:p>
        </p:txBody>
      </p:sp>
      <p:sp>
        <p:nvSpPr>
          <p:cNvPr id="7" name="Text Placeholder 6">
            <a:extLst>
              <a:ext uri="{FF2B5EF4-FFF2-40B4-BE49-F238E27FC236}">
                <a16:creationId xmlns:a16="http://schemas.microsoft.com/office/drawing/2014/main" id="{11FDFFBF-E125-47CF-AAE0-ACC45013CE38}"/>
              </a:ext>
            </a:extLst>
          </p:cNvPr>
          <p:cNvSpPr>
            <a:spLocks noGrp="1"/>
          </p:cNvSpPr>
          <p:nvPr>
            <p:ph type="body" sz="quarter" idx="11"/>
          </p:nvPr>
        </p:nvSpPr>
        <p:spPr/>
        <p:txBody>
          <a:bodyPr/>
          <a:lstStyle/>
          <a:p>
            <a:r>
              <a:rPr lang="en-US" dirty="0"/>
              <a:t>http://www.contoso.com/</a:t>
            </a:r>
          </a:p>
        </p:txBody>
      </p:sp>
    </p:spTree>
    <p:extLst>
      <p:ext uri="{BB962C8B-B14F-4D97-AF65-F5344CB8AC3E}">
        <p14:creationId xmlns:p14="http://schemas.microsoft.com/office/powerpoint/2010/main" val="1124779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3"/>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E668D7CE-0756-4C36-B665-7BEB4733EF8A}"/>
              </a:ext>
            </a:extLst>
          </p:cNvPr>
          <p:cNvSpPr>
            <a:spLocks noGrp="1"/>
          </p:cNvSpPr>
          <p:nvPr>
            <p:ph type="sldNum" sz="quarter" idx="12"/>
          </p:nvPr>
        </p:nvSpPr>
        <p:spPr/>
        <p:txBody>
          <a:bodyPr/>
          <a:lstStyle/>
          <a:p>
            <a:fld id="{9EC71654-96A5-4280-94F3-931C61A9F92C}" type="slidenum">
              <a:rPr lang="en-US" smtClean="0"/>
              <a:pPr/>
              <a:t>27</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a:t>Study of Focus</a:t>
            </a:r>
            <a:br>
              <a:rPr lang="en-US" dirty="0"/>
            </a:b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buNone/>
            </a:pPr>
            <a:r>
              <a:rPr lang="en-US" sz="1800" dirty="0"/>
              <a:t>Which city to start in?</a:t>
            </a:r>
          </a:p>
          <a:p>
            <a:pPr marL="0" indent="0">
              <a:buNone/>
            </a:pPr>
            <a:r>
              <a:rPr lang="en-US" sz="1800" dirty="0"/>
              <a:t>What restaurant food services should E-bike begin to focus on to help the customers?</a:t>
            </a:r>
          </a:p>
          <a:p>
            <a:pPr marL="0" indent="0">
              <a:buNone/>
            </a:pPr>
            <a:r>
              <a:rPr lang="en-US" sz="1800" dirty="0"/>
              <a:t>How do the neighborhoods differ in venues and how does this impact the business?</a:t>
            </a:r>
          </a:p>
          <a:p>
            <a:pPr marL="0" indent="0">
              <a:buNone/>
            </a:pPr>
            <a:r>
              <a:rPr lang="en-US" sz="1800" dirty="0"/>
              <a:t>Where to setup central offices to maximize services and coordinate exchanges of good for our customers.</a:t>
            </a:r>
          </a:p>
          <a:p>
            <a:pPr marL="0" indent="0">
              <a:buNone/>
            </a:pPr>
            <a:endParaRPr lang="en-US" sz="1800"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Tree>
    <p:extLst>
      <p:ext uri="{BB962C8B-B14F-4D97-AF65-F5344CB8AC3E}">
        <p14:creationId xmlns:p14="http://schemas.microsoft.com/office/powerpoint/2010/main" val="1204335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Area of STUDY, neighborhoods</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San Francisco</a:t>
            </a:r>
          </a:p>
        </p:txBody>
      </p:sp>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5"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New  </a:t>
            </a:r>
            <a:r>
              <a:rPr lang="en-US" dirty="0" err="1"/>
              <a:t>york</a:t>
            </a:r>
            <a:endParaRPr lang="en-US" dirty="0"/>
          </a:p>
        </p:txBody>
      </p:sp>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4</a:t>
            </a:fld>
            <a:endParaRPr lang="en-US" dirty="0"/>
          </a:p>
        </p:txBody>
      </p:sp>
      <p:pic>
        <p:nvPicPr>
          <p:cNvPr id="17" name="Picture 16">
            <a:extLst>
              <a:ext uri="{FF2B5EF4-FFF2-40B4-BE49-F238E27FC236}">
                <a16:creationId xmlns:a16="http://schemas.microsoft.com/office/drawing/2014/main" id="{E01AF158-D672-411B-BB00-493E9584AAA0}"/>
              </a:ext>
            </a:extLst>
          </p:cNvPr>
          <p:cNvPicPr/>
          <p:nvPr/>
        </p:nvPicPr>
        <p:blipFill>
          <a:blip r:embed="rId8"/>
          <a:stretch>
            <a:fillRect/>
          </a:stretch>
        </p:blipFill>
        <p:spPr>
          <a:xfrm>
            <a:off x="654050" y="3140985"/>
            <a:ext cx="2891790" cy="2640055"/>
          </a:xfrm>
          <a:prstGeom prst="rect">
            <a:avLst/>
          </a:prstGeom>
        </p:spPr>
      </p:pic>
      <p:pic>
        <p:nvPicPr>
          <p:cNvPr id="18" name="image4.png" descr="Map&#10;&#10;Description automatically generated">
            <a:extLst>
              <a:ext uri="{FF2B5EF4-FFF2-40B4-BE49-F238E27FC236}">
                <a16:creationId xmlns:a16="http://schemas.microsoft.com/office/drawing/2014/main" id="{57EAD824-0F40-4FBF-AA4D-9A8757D9FF17}"/>
              </a:ext>
            </a:extLst>
          </p:cNvPr>
          <p:cNvPicPr/>
          <p:nvPr/>
        </p:nvPicPr>
        <p:blipFill>
          <a:blip r:embed="rId9"/>
          <a:srcRect/>
          <a:stretch>
            <a:fillRect/>
          </a:stretch>
        </p:blipFill>
        <p:spPr>
          <a:xfrm>
            <a:off x="8308181" y="3688086"/>
            <a:ext cx="3719884" cy="2138680"/>
          </a:xfrm>
          <a:prstGeom prst="rect">
            <a:avLst/>
          </a:prstGeom>
          <a:ln/>
        </p:spPr>
      </p:pic>
    </p:spTree>
    <p:extLst>
      <p:ext uri="{BB962C8B-B14F-4D97-AF65-F5344CB8AC3E}">
        <p14:creationId xmlns:p14="http://schemas.microsoft.com/office/powerpoint/2010/main" val="1527199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a:t>Foursquare Developers API</a:t>
            </a:r>
            <a:br>
              <a:rPr lang="en-US" dirty="0"/>
            </a:b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15938" y="1571625"/>
            <a:ext cx="3991476" cy="2787015"/>
          </a:xfrm>
        </p:spPr>
        <p:txBody>
          <a:bodyPr/>
          <a:lstStyle/>
          <a:p>
            <a:pPr marL="0" indent="0">
              <a:buNone/>
            </a:pPr>
            <a:r>
              <a:rPr lang="en-US" sz="1800" dirty="0"/>
              <a:t>Foursquare points of interest data is  available to general public is free with minimal daily calls. Study focused on 200m radius and limited restaurant venues to 100 per radius geographical points</a:t>
            </a:r>
          </a:p>
          <a:p>
            <a:pPr marL="0" indent="0">
              <a:buNone/>
            </a:pPr>
            <a:endParaRPr lang="en-US" sz="1800" dirty="0"/>
          </a:p>
          <a:p>
            <a:pPr marL="0" indent="0">
              <a:buNone/>
            </a:pPr>
            <a:r>
              <a:rPr lang="en-US" sz="1800" dirty="0"/>
              <a:t>Restaurants venues are cross referenced with neighborhoods both in NY and SF.</a:t>
            </a:r>
          </a:p>
          <a:p>
            <a:pPr marL="0" indent="0">
              <a:buNone/>
            </a:pPr>
            <a:endParaRPr lang="en-US" sz="18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5</a:t>
            </a:fld>
            <a:endParaRPr lang="en-US" dirty="0"/>
          </a:p>
        </p:txBody>
      </p:sp>
      <p:pic>
        <p:nvPicPr>
          <p:cNvPr id="6" name="Picture 5">
            <a:extLst>
              <a:ext uri="{FF2B5EF4-FFF2-40B4-BE49-F238E27FC236}">
                <a16:creationId xmlns:a16="http://schemas.microsoft.com/office/drawing/2014/main" id="{90853AD7-0996-45D4-B70B-03FB0D1AE58C}"/>
              </a:ext>
            </a:extLst>
          </p:cNvPr>
          <p:cNvPicPr>
            <a:picLocks noChangeAspect="1"/>
          </p:cNvPicPr>
          <p:nvPr/>
        </p:nvPicPr>
        <p:blipFill>
          <a:blip r:embed="rId4"/>
          <a:stretch>
            <a:fillRect/>
          </a:stretch>
        </p:blipFill>
        <p:spPr>
          <a:xfrm>
            <a:off x="5029200" y="635296"/>
            <a:ext cx="7061200" cy="2159176"/>
          </a:xfrm>
          <a:prstGeom prst="rect">
            <a:avLst/>
          </a:prstGeom>
          <a:ln w="28575">
            <a:solidFill>
              <a:srgbClr val="0072C7"/>
            </a:solidFill>
          </a:ln>
        </p:spPr>
      </p:pic>
      <p:sp>
        <p:nvSpPr>
          <p:cNvPr id="5" name="TextBox 4">
            <a:extLst>
              <a:ext uri="{FF2B5EF4-FFF2-40B4-BE49-F238E27FC236}">
                <a16:creationId xmlns:a16="http://schemas.microsoft.com/office/drawing/2014/main" id="{CBEB2F5C-8515-4E3B-B9EF-0C19CB4E8324}"/>
              </a:ext>
            </a:extLst>
          </p:cNvPr>
          <p:cNvSpPr txBox="1"/>
          <p:nvPr/>
        </p:nvSpPr>
        <p:spPr>
          <a:xfrm>
            <a:off x="7545231" y="237985"/>
            <a:ext cx="2228140" cy="523220"/>
          </a:xfrm>
          <a:prstGeom prst="rect">
            <a:avLst/>
          </a:prstGeom>
          <a:solidFill>
            <a:schemeClr val="bg1"/>
          </a:solidFill>
        </p:spPr>
        <p:txBody>
          <a:bodyPr wrap="square" rtlCol="0">
            <a:spAutoFit/>
          </a:bodyPr>
          <a:lstStyle/>
          <a:p>
            <a:r>
              <a:rPr lang="en-US" sz="2800" dirty="0"/>
              <a:t>San Francisco</a:t>
            </a:r>
          </a:p>
        </p:txBody>
      </p:sp>
      <p:pic>
        <p:nvPicPr>
          <p:cNvPr id="9" name="Picture 8">
            <a:extLst>
              <a:ext uri="{FF2B5EF4-FFF2-40B4-BE49-F238E27FC236}">
                <a16:creationId xmlns:a16="http://schemas.microsoft.com/office/drawing/2014/main" id="{0977BF73-9E66-4BD0-8D9F-6571A61389A8}"/>
              </a:ext>
            </a:extLst>
          </p:cNvPr>
          <p:cNvPicPr>
            <a:picLocks noChangeAspect="1"/>
          </p:cNvPicPr>
          <p:nvPr/>
        </p:nvPicPr>
        <p:blipFill>
          <a:blip r:embed="rId5"/>
          <a:stretch>
            <a:fillRect/>
          </a:stretch>
        </p:blipFill>
        <p:spPr>
          <a:xfrm>
            <a:off x="4933254" y="3812884"/>
            <a:ext cx="7253087" cy="2455937"/>
          </a:xfrm>
          <a:prstGeom prst="rect">
            <a:avLst/>
          </a:prstGeom>
          <a:ln w="28575">
            <a:solidFill>
              <a:srgbClr val="0072C7"/>
            </a:solidFill>
          </a:ln>
        </p:spPr>
      </p:pic>
      <p:sp>
        <p:nvSpPr>
          <p:cNvPr id="10" name="TextBox 9">
            <a:extLst>
              <a:ext uri="{FF2B5EF4-FFF2-40B4-BE49-F238E27FC236}">
                <a16:creationId xmlns:a16="http://schemas.microsoft.com/office/drawing/2014/main" id="{EA048C30-9FAB-45B3-A3F4-3E30E3CDFF91}"/>
              </a:ext>
            </a:extLst>
          </p:cNvPr>
          <p:cNvSpPr txBox="1"/>
          <p:nvPr/>
        </p:nvSpPr>
        <p:spPr>
          <a:xfrm>
            <a:off x="7444326" y="3302800"/>
            <a:ext cx="2230941" cy="646331"/>
          </a:xfrm>
          <a:prstGeom prst="rect">
            <a:avLst/>
          </a:prstGeom>
          <a:solidFill>
            <a:schemeClr val="bg1"/>
          </a:solidFill>
        </p:spPr>
        <p:txBody>
          <a:bodyPr wrap="square" rtlCol="0">
            <a:spAutoFit/>
          </a:bodyPr>
          <a:lstStyle/>
          <a:p>
            <a:r>
              <a:rPr lang="en-US" sz="3600" dirty="0"/>
              <a:t>New York</a:t>
            </a:r>
          </a:p>
        </p:txBody>
      </p:sp>
    </p:spTree>
    <p:extLst>
      <p:ext uri="{BB962C8B-B14F-4D97-AF65-F5344CB8AC3E}">
        <p14:creationId xmlns:p14="http://schemas.microsoft.com/office/powerpoint/2010/main" val="32714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B985D-7833-4E74-AA1C-E9A4BC3CC6D1}"/>
              </a:ext>
            </a:extLst>
          </p:cNvPr>
          <p:cNvSpPr>
            <a:spLocks noGrp="1"/>
          </p:cNvSpPr>
          <p:nvPr>
            <p:ph type="title"/>
          </p:nvPr>
        </p:nvSpPr>
        <p:spPr/>
        <p:txBody>
          <a:bodyPr/>
          <a:lstStyle/>
          <a:p>
            <a:r>
              <a:rPr lang="en-US" dirty="0"/>
              <a:t>Total Number of restaurants in Neighborhoods</a:t>
            </a:r>
            <a:br>
              <a:rPr lang="en-US" dirty="0"/>
            </a:br>
            <a:r>
              <a:rPr lang="en-US" dirty="0"/>
              <a:t>(SF- 227 &amp; </a:t>
            </a:r>
            <a:r>
              <a:rPr lang="en-US" dirty="0" err="1"/>
              <a:t>nY</a:t>
            </a:r>
            <a:r>
              <a:rPr lang="en-US" dirty="0"/>
              <a:t> – 587)</a:t>
            </a:r>
          </a:p>
        </p:txBody>
      </p:sp>
      <p:pic>
        <p:nvPicPr>
          <p:cNvPr id="83" name="Picture Placeholder 82" descr="Bar chart">
            <a:extLst>
              <a:ext uri="{FF2B5EF4-FFF2-40B4-BE49-F238E27FC236}">
                <a16:creationId xmlns:a16="http://schemas.microsoft.com/office/drawing/2014/main" id="{C881BE4E-5D69-E447-A036-5172F6570748}"/>
              </a:ext>
            </a:extLst>
          </p:cNvPr>
          <p:cNvPicPr>
            <a:picLocks noGrp="1" noChangeAspect="1"/>
          </p:cNvPicPr>
          <p:nvPr>
            <p:ph type="pic" sz="quarter" idx="17"/>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p:blipFill>
        <p:spPr/>
      </p:pic>
      <p:sp>
        <p:nvSpPr>
          <p:cNvPr id="7" name="Content Placeholder 6">
            <a:extLst>
              <a:ext uri="{FF2B5EF4-FFF2-40B4-BE49-F238E27FC236}">
                <a16:creationId xmlns:a16="http://schemas.microsoft.com/office/drawing/2014/main" id="{2E37A9B0-8DFC-4474-9F0A-612E661EF4EC}"/>
              </a:ext>
            </a:extLst>
          </p:cNvPr>
          <p:cNvSpPr>
            <a:spLocks noGrp="1"/>
          </p:cNvSpPr>
          <p:nvPr>
            <p:ph idx="15"/>
          </p:nvPr>
        </p:nvSpPr>
        <p:spPr/>
        <p:txBody>
          <a:bodyPr/>
          <a:lstStyle/>
          <a:p>
            <a:r>
              <a:rPr lang="en-US" dirty="0"/>
              <a:t>San Francisco, 227</a:t>
            </a:r>
          </a:p>
        </p:txBody>
      </p:sp>
      <p:pic>
        <p:nvPicPr>
          <p:cNvPr id="9" name="Content Placeholder 8">
            <a:extLst>
              <a:ext uri="{FF2B5EF4-FFF2-40B4-BE49-F238E27FC236}">
                <a16:creationId xmlns:a16="http://schemas.microsoft.com/office/drawing/2014/main" id="{A3C42081-2719-4FE1-9408-260EC0146B7C}"/>
              </a:ext>
            </a:extLst>
          </p:cNvPr>
          <p:cNvPicPr>
            <a:picLocks noGrp="1" noChangeAspect="1"/>
          </p:cNvPicPr>
          <p:nvPr>
            <p:ph idx="1"/>
          </p:nvPr>
        </p:nvPicPr>
        <p:blipFill>
          <a:blip r:embed="rId5"/>
          <a:stretch>
            <a:fillRect/>
          </a:stretch>
        </p:blipFill>
        <p:spPr>
          <a:xfrm>
            <a:off x="640315" y="3206750"/>
            <a:ext cx="2826369" cy="2720676"/>
          </a:xfrm>
        </p:spPr>
      </p:pic>
      <p:pic>
        <p:nvPicPr>
          <p:cNvPr id="22" name="Picture Placeholder 21" descr="downtown area at dusk">
            <a:extLst>
              <a:ext uri="{FF2B5EF4-FFF2-40B4-BE49-F238E27FC236}">
                <a16:creationId xmlns:a16="http://schemas.microsoft.com/office/drawing/2014/main" id="{900B31E0-725B-4414-BD86-F34DA104673A}"/>
              </a:ext>
            </a:extLst>
          </p:cNvPr>
          <p:cNvPicPr>
            <a:picLocks noGrp="1" noChangeAspect="1"/>
          </p:cNvPicPr>
          <p:nvPr>
            <p:ph type="pic" sz="quarter" idx="13"/>
          </p:nvPr>
        </p:nvPicPr>
        <p:blipFill>
          <a:blip r:embed="rId6" cstate="print">
            <a:extLst>
              <a:ext uri="{28A0092B-C50C-407E-A947-70E740481C1C}">
                <a14:useLocalDpi xmlns:a14="http://schemas.microsoft.com/office/drawing/2010/main"/>
              </a:ext>
            </a:extLst>
          </a:blip>
          <a:srcRect/>
          <a:stretch>
            <a:fillRect/>
          </a:stretch>
        </p:blipFill>
        <p:spPr/>
      </p:pic>
      <p:pic>
        <p:nvPicPr>
          <p:cNvPr id="85" name="Picture Placeholder 84" descr="Single gear">
            <a:extLst>
              <a:ext uri="{FF2B5EF4-FFF2-40B4-BE49-F238E27FC236}">
                <a16:creationId xmlns:a16="http://schemas.microsoft.com/office/drawing/2014/main" id="{65FBD7DF-30E8-9042-8A0D-0F64C33E0B41}"/>
              </a:ext>
            </a:extLst>
          </p:cNvPr>
          <p:cNvPicPr>
            <a:picLocks noGrp="1" noChangeAspect="1"/>
          </p:cNvPicPr>
          <p:nvPr>
            <p:ph type="pic" sz="quarter" idx="19"/>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p:blipFill>
        <p:spPr/>
      </p:pic>
      <p:sp>
        <p:nvSpPr>
          <p:cNvPr id="8" name="Content Placeholder 7">
            <a:extLst>
              <a:ext uri="{FF2B5EF4-FFF2-40B4-BE49-F238E27FC236}">
                <a16:creationId xmlns:a16="http://schemas.microsoft.com/office/drawing/2014/main" id="{D78F2DCC-A50E-40A1-81F9-70371D4AA42F}"/>
              </a:ext>
            </a:extLst>
          </p:cNvPr>
          <p:cNvSpPr>
            <a:spLocks noGrp="1"/>
          </p:cNvSpPr>
          <p:nvPr>
            <p:ph idx="16"/>
          </p:nvPr>
        </p:nvSpPr>
        <p:spPr/>
        <p:txBody>
          <a:bodyPr/>
          <a:lstStyle/>
          <a:p>
            <a:r>
              <a:rPr lang="en-US" dirty="0"/>
              <a:t>New York, 587</a:t>
            </a:r>
          </a:p>
        </p:txBody>
      </p:sp>
      <p:pic>
        <p:nvPicPr>
          <p:cNvPr id="11" name="Content Placeholder 10">
            <a:extLst>
              <a:ext uri="{FF2B5EF4-FFF2-40B4-BE49-F238E27FC236}">
                <a16:creationId xmlns:a16="http://schemas.microsoft.com/office/drawing/2014/main" id="{A624C530-8AAB-4165-999A-6E0CB4FDC4D7}"/>
              </a:ext>
            </a:extLst>
          </p:cNvPr>
          <p:cNvPicPr>
            <a:picLocks noGrp="1" noChangeAspect="1"/>
          </p:cNvPicPr>
          <p:nvPr>
            <p:ph idx="14"/>
          </p:nvPr>
        </p:nvPicPr>
        <p:blipFill>
          <a:blip r:embed="rId9"/>
          <a:stretch>
            <a:fillRect/>
          </a:stretch>
        </p:blipFill>
        <p:spPr>
          <a:xfrm>
            <a:off x="8725317" y="3206750"/>
            <a:ext cx="2830240" cy="2716319"/>
          </a:xfrm>
        </p:spPr>
      </p:pic>
      <p:sp>
        <p:nvSpPr>
          <p:cNvPr id="4" name="Slide Number Placeholder 3">
            <a:extLst>
              <a:ext uri="{FF2B5EF4-FFF2-40B4-BE49-F238E27FC236}">
                <a16:creationId xmlns:a16="http://schemas.microsoft.com/office/drawing/2014/main" id="{1B5E3677-5FC4-4712-BA70-5DBE574539E2}"/>
              </a:ext>
            </a:extLst>
          </p:cNvPr>
          <p:cNvSpPr>
            <a:spLocks noGrp="1"/>
          </p:cNvSpPr>
          <p:nvPr>
            <p:ph type="sldNum" sz="quarter" idx="12"/>
          </p:nvPr>
        </p:nvSpPr>
        <p:spPr/>
        <p:txBody>
          <a:bodyPr/>
          <a:lstStyle/>
          <a:p>
            <a:fld id="{9EC71654-96A5-4280-94F3-931C61A9F92C}" type="slidenum">
              <a:rPr lang="en-US" smtClean="0"/>
              <a:pPr/>
              <a:t>6</a:t>
            </a:fld>
            <a:endParaRPr lang="en-US" dirty="0"/>
          </a:p>
        </p:txBody>
      </p:sp>
      <p:sp>
        <p:nvSpPr>
          <p:cNvPr id="13" name="TextBox 12">
            <a:extLst>
              <a:ext uri="{FF2B5EF4-FFF2-40B4-BE49-F238E27FC236}">
                <a16:creationId xmlns:a16="http://schemas.microsoft.com/office/drawing/2014/main" id="{E8141D70-AE6D-409E-A171-C54D0C598898}"/>
              </a:ext>
            </a:extLst>
          </p:cNvPr>
          <p:cNvSpPr txBox="1"/>
          <p:nvPr/>
        </p:nvSpPr>
        <p:spPr>
          <a:xfrm>
            <a:off x="4612640" y="2518739"/>
            <a:ext cx="2722880" cy="2308324"/>
          </a:xfrm>
          <a:prstGeom prst="rect">
            <a:avLst/>
          </a:prstGeom>
          <a:noFill/>
        </p:spPr>
        <p:txBody>
          <a:bodyPr wrap="square" rtlCol="0">
            <a:spAutoFit/>
          </a:bodyPr>
          <a:lstStyle/>
          <a:p>
            <a:pPr algn="ctr"/>
            <a:r>
              <a:rPr lang="en-US" sz="2400" b="1" dirty="0">
                <a:solidFill>
                  <a:schemeClr val="bg1"/>
                </a:solidFill>
                <a:highlight>
                  <a:srgbClr val="0D1D51"/>
                </a:highlight>
              </a:rPr>
              <a:t>#1 Long Island City, New York City</a:t>
            </a:r>
          </a:p>
          <a:p>
            <a:pPr algn="ctr"/>
            <a:endParaRPr lang="en-US" sz="2400" b="1" dirty="0">
              <a:solidFill>
                <a:schemeClr val="bg1"/>
              </a:solidFill>
            </a:endParaRPr>
          </a:p>
          <a:p>
            <a:pPr algn="ctr"/>
            <a:endParaRPr lang="en-US" sz="2400" b="1" dirty="0">
              <a:solidFill>
                <a:schemeClr val="bg1"/>
              </a:solidFill>
            </a:endParaRPr>
          </a:p>
          <a:p>
            <a:pPr algn="ctr"/>
            <a:r>
              <a:rPr lang="en-US" sz="2400" b="1" dirty="0">
                <a:solidFill>
                  <a:schemeClr val="bg1"/>
                </a:solidFill>
                <a:highlight>
                  <a:srgbClr val="0D1D51"/>
                </a:highlight>
              </a:rPr>
              <a:t>#1 The Mission,  San Francisco</a:t>
            </a:r>
          </a:p>
        </p:txBody>
      </p:sp>
      <p:sp>
        <p:nvSpPr>
          <p:cNvPr id="14" name="Arrow: Right 13">
            <a:extLst>
              <a:ext uri="{FF2B5EF4-FFF2-40B4-BE49-F238E27FC236}">
                <a16:creationId xmlns:a16="http://schemas.microsoft.com/office/drawing/2014/main" id="{04B9B933-5FCF-4188-BCE5-462C28F060C2}"/>
              </a:ext>
            </a:extLst>
          </p:cNvPr>
          <p:cNvSpPr/>
          <p:nvPr/>
        </p:nvSpPr>
        <p:spPr>
          <a:xfrm rot="1801289">
            <a:off x="7306106" y="2988141"/>
            <a:ext cx="1309950" cy="59478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Arrow: Right 17">
            <a:extLst>
              <a:ext uri="{FF2B5EF4-FFF2-40B4-BE49-F238E27FC236}">
                <a16:creationId xmlns:a16="http://schemas.microsoft.com/office/drawing/2014/main" id="{86133655-8903-4147-BBF2-55AD739F0918}"/>
              </a:ext>
            </a:extLst>
          </p:cNvPr>
          <p:cNvSpPr/>
          <p:nvPr/>
        </p:nvSpPr>
        <p:spPr>
          <a:xfrm rot="11425349">
            <a:off x="3511429" y="4062575"/>
            <a:ext cx="1097280" cy="594784"/>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6455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1820-FEE0-4343-8414-12293EF89412}"/>
              </a:ext>
            </a:extLst>
          </p:cNvPr>
          <p:cNvSpPr>
            <a:spLocks noGrp="1"/>
          </p:cNvSpPr>
          <p:nvPr>
            <p:ph type="title"/>
          </p:nvPr>
        </p:nvSpPr>
        <p:spPr/>
        <p:txBody>
          <a:bodyPr/>
          <a:lstStyle/>
          <a:p>
            <a:r>
              <a:rPr lang="en-US" dirty="0"/>
              <a:t>Best location for central office</a:t>
            </a:r>
          </a:p>
        </p:txBody>
      </p:sp>
      <p:sp>
        <p:nvSpPr>
          <p:cNvPr id="3" name="Content Placeholder 2">
            <a:extLst>
              <a:ext uri="{FF2B5EF4-FFF2-40B4-BE49-F238E27FC236}">
                <a16:creationId xmlns:a16="http://schemas.microsoft.com/office/drawing/2014/main" id="{6A538B2E-BE08-4262-B2FF-4D8DC025099C}"/>
              </a:ext>
            </a:extLst>
          </p:cNvPr>
          <p:cNvSpPr>
            <a:spLocks noGrp="1"/>
          </p:cNvSpPr>
          <p:nvPr>
            <p:ph idx="1"/>
          </p:nvPr>
        </p:nvSpPr>
        <p:spPr>
          <a:xfrm>
            <a:off x="515938" y="2313305"/>
            <a:ext cx="3961850" cy="1734018"/>
          </a:xfrm>
        </p:spPr>
        <p:txBody>
          <a:bodyPr/>
          <a:lstStyle/>
          <a:p>
            <a:r>
              <a:rPr lang="en-US" dirty="0"/>
              <a:t>Based upon frequency of Restaurants and cuisine the </a:t>
            </a:r>
            <a:r>
              <a:rPr lang="en-US" b="1" u="sng" dirty="0" err="1"/>
              <a:t>THE</a:t>
            </a:r>
            <a:r>
              <a:rPr lang="en-US" b="1" u="sng" dirty="0"/>
              <a:t> MISSION </a:t>
            </a:r>
            <a:r>
              <a:rPr lang="en-US" dirty="0"/>
              <a:t>neighborhood is our first pick for San Francisco</a:t>
            </a:r>
          </a:p>
        </p:txBody>
      </p:sp>
      <p:sp>
        <p:nvSpPr>
          <p:cNvPr id="4" name="Slide Number Placeholder 3">
            <a:extLst>
              <a:ext uri="{FF2B5EF4-FFF2-40B4-BE49-F238E27FC236}">
                <a16:creationId xmlns:a16="http://schemas.microsoft.com/office/drawing/2014/main" id="{D415D087-ECE6-4E2D-9F80-C956E8A3D7B5}"/>
              </a:ext>
            </a:extLst>
          </p:cNvPr>
          <p:cNvSpPr>
            <a:spLocks noGrp="1"/>
          </p:cNvSpPr>
          <p:nvPr>
            <p:ph type="sldNum" sz="quarter" idx="12"/>
          </p:nvPr>
        </p:nvSpPr>
        <p:spPr/>
        <p:txBody>
          <a:bodyPr/>
          <a:lstStyle/>
          <a:p>
            <a:fld id="{9EC71654-96A5-4280-94F3-931C61A9F92C}" type="slidenum">
              <a:rPr lang="en-US" noProof="0" smtClean="0"/>
              <a:pPr/>
              <a:t>7</a:t>
            </a:fld>
            <a:endParaRPr lang="en-US" noProof="0" dirty="0"/>
          </a:p>
        </p:txBody>
      </p:sp>
      <p:pic>
        <p:nvPicPr>
          <p:cNvPr id="7" name="Picture Placeholder 6">
            <a:extLst>
              <a:ext uri="{FF2B5EF4-FFF2-40B4-BE49-F238E27FC236}">
                <a16:creationId xmlns:a16="http://schemas.microsoft.com/office/drawing/2014/main" id="{526A9A76-B3FF-4C10-9E43-B6C2BE8A181C}"/>
              </a:ext>
            </a:extLst>
          </p:cNvPr>
          <p:cNvPicPr>
            <a:picLocks noGrp="1" noChangeAspect="1"/>
          </p:cNvPicPr>
          <p:nvPr>
            <p:ph type="pic" sz="quarter" idx="13"/>
          </p:nvPr>
        </p:nvPicPr>
        <p:blipFill rotWithShape="1">
          <a:blip r:embed="rId2"/>
          <a:srcRect l="5707" r="5707"/>
          <a:stretch/>
        </p:blipFill>
        <p:spPr>
          <a:xfrm>
            <a:off x="5597452" y="986576"/>
            <a:ext cx="4884848" cy="4884848"/>
          </a:xfrm>
        </p:spPr>
      </p:pic>
      <p:sp>
        <p:nvSpPr>
          <p:cNvPr id="8" name="TextBox 7">
            <a:extLst>
              <a:ext uri="{FF2B5EF4-FFF2-40B4-BE49-F238E27FC236}">
                <a16:creationId xmlns:a16="http://schemas.microsoft.com/office/drawing/2014/main" id="{2BA1D660-2601-4905-80EA-3123727F90E0}"/>
              </a:ext>
            </a:extLst>
          </p:cNvPr>
          <p:cNvSpPr txBox="1"/>
          <p:nvPr/>
        </p:nvSpPr>
        <p:spPr>
          <a:xfrm>
            <a:off x="6268720" y="103957"/>
            <a:ext cx="3698240" cy="646331"/>
          </a:xfrm>
          <a:prstGeom prst="rect">
            <a:avLst/>
          </a:prstGeom>
          <a:noFill/>
        </p:spPr>
        <p:txBody>
          <a:bodyPr wrap="square" rtlCol="0">
            <a:spAutoFit/>
          </a:bodyPr>
          <a:lstStyle/>
          <a:p>
            <a:r>
              <a:rPr lang="en-US" sz="3600" dirty="0"/>
              <a:t>SAN FRANCISCO</a:t>
            </a:r>
          </a:p>
        </p:txBody>
      </p:sp>
    </p:spTree>
    <p:extLst>
      <p:ext uri="{BB962C8B-B14F-4D97-AF65-F5344CB8AC3E}">
        <p14:creationId xmlns:p14="http://schemas.microsoft.com/office/powerpoint/2010/main" val="3795995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1820-FEE0-4343-8414-12293EF89412}"/>
              </a:ext>
            </a:extLst>
          </p:cNvPr>
          <p:cNvSpPr>
            <a:spLocks noGrp="1"/>
          </p:cNvSpPr>
          <p:nvPr>
            <p:ph type="title"/>
          </p:nvPr>
        </p:nvSpPr>
        <p:spPr/>
        <p:txBody>
          <a:bodyPr/>
          <a:lstStyle/>
          <a:p>
            <a:r>
              <a:rPr lang="en-US" dirty="0"/>
              <a:t>Best location for central office</a:t>
            </a:r>
          </a:p>
        </p:txBody>
      </p:sp>
      <p:sp>
        <p:nvSpPr>
          <p:cNvPr id="3" name="Content Placeholder 2">
            <a:extLst>
              <a:ext uri="{FF2B5EF4-FFF2-40B4-BE49-F238E27FC236}">
                <a16:creationId xmlns:a16="http://schemas.microsoft.com/office/drawing/2014/main" id="{6A538B2E-BE08-4262-B2FF-4D8DC025099C}"/>
              </a:ext>
            </a:extLst>
          </p:cNvPr>
          <p:cNvSpPr>
            <a:spLocks noGrp="1"/>
          </p:cNvSpPr>
          <p:nvPr>
            <p:ph idx="1"/>
          </p:nvPr>
        </p:nvSpPr>
        <p:spPr>
          <a:xfrm>
            <a:off x="515938" y="2313305"/>
            <a:ext cx="4391342" cy="1734018"/>
          </a:xfrm>
        </p:spPr>
        <p:txBody>
          <a:bodyPr/>
          <a:lstStyle/>
          <a:p>
            <a:r>
              <a:rPr lang="en-US" dirty="0"/>
              <a:t>Based upon frequency of Restaurants and cuisine the </a:t>
            </a:r>
            <a:r>
              <a:rPr lang="en-US" b="1" u="sng" dirty="0"/>
              <a:t>LONG ISLAND CITY </a:t>
            </a:r>
            <a:r>
              <a:rPr lang="en-US" dirty="0"/>
              <a:t>neighborhood is our first pick for NEW YORK</a:t>
            </a:r>
          </a:p>
        </p:txBody>
      </p:sp>
      <p:sp>
        <p:nvSpPr>
          <p:cNvPr id="4" name="Slide Number Placeholder 3">
            <a:extLst>
              <a:ext uri="{FF2B5EF4-FFF2-40B4-BE49-F238E27FC236}">
                <a16:creationId xmlns:a16="http://schemas.microsoft.com/office/drawing/2014/main" id="{D415D087-ECE6-4E2D-9F80-C956E8A3D7B5}"/>
              </a:ext>
            </a:extLst>
          </p:cNvPr>
          <p:cNvSpPr>
            <a:spLocks noGrp="1"/>
          </p:cNvSpPr>
          <p:nvPr>
            <p:ph type="sldNum" sz="quarter" idx="12"/>
          </p:nvPr>
        </p:nvSpPr>
        <p:spPr/>
        <p:txBody>
          <a:bodyPr/>
          <a:lstStyle/>
          <a:p>
            <a:fld id="{9EC71654-96A5-4280-94F3-931C61A9F92C}" type="slidenum">
              <a:rPr lang="en-US" noProof="0" smtClean="0"/>
              <a:pPr/>
              <a:t>8</a:t>
            </a:fld>
            <a:endParaRPr lang="en-US" noProof="0" dirty="0"/>
          </a:p>
        </p:txBody>
      </p:sp>
      <p:sp>
        <p:nvSpPr>
          <p:cNvPr id="8" name="TextBox 7">
            <a:extLst>
              <a:ext uri="{FF2B5EF4-FFF2-40B4-BE49-F238E27FC236}">
                <a16:creationId xmlns:a16="http://schemas.microsoft.com/office/drawing/2014/main" id="{2BA1D660-2601-4905-80EA-3123727F90E0}"/>
              </a:ext>
            </a:extLst>
          </p:cNvPr>
          <p:cNvSpPr txBox="1"/>
          <p:nvPr/>
        </p:nvSpPr>
        <p:spPr>
          <a:xfrm>
            <a:off x="6932004" y="0"/>
            <a:ext cx="2279478" cy="646331"/>
          </a:xfrm>
          <a:prstGeom prst="rect">
            <a:avLst/>
          </a:prstGeom>
          <a:noFill/>
        </p:spPr>
        <p:txBody>
          <a:bodyPr wrap="square" rtlCol="0">
            <a:spAutoFit/>
          </a:bodyPr>
          <a:lstStyle/>
          <a:p>
            <a:r>
              <a:rPr lang="en-US" sz="3600" dirty="0"/>
              <a:t>New York</a:t>
            </a:r>
          </a:p>
        </p:txBody>
      </p:sp>
      <p:pic>
        <p:nvPicPr>
          <p:cNvPr id="6" name="Picture 5">
            <a:extLst>
              <a:ext uri="{FF2B5EF4-FFF2-40B4-BE49-F238E27FC236}">
                <a16:creationId xmlns:a16="http://schemas.microsoft.com/office/drawing/2014/main" id="{B7C4BE55-296F-4E35-92AB-4DF9F1AE57A1}"/>
              </a:ext>
            </a:extLst>
          </p:cNvPr>
          <p:cNvPicPr>
            <a:picLocks noChangeAspect="1"/>
          </p:cNvPicPr>
          <p:nvPr/>
        </p:nvPicPr>
        <p:blipFill>
          <a:blip r:embed="rId2"/>
          <a:stretch>
            <a:fillRect/>
          </a:stretch>
        </p:blipFill>
        <p:spPr>
          <a:xfrm>
            <a:off x="5567680" y="965138"/>
            <a:ext cx="4734560" cy="50498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Arrow: Right 10">
            <a:extLst>
              <a:ext uri="{FF2B5EF4-FFF2-40B4-BE49-F238E27FC236}">
                <a16:creationId xmlns:a16="http://schemas.microsoft.com/office/drawing/2014/main" id="{47CB47A6-4FEB-4F69-B8BC-2B5F0095D0DD}"/>
              </a:ext>
            </a:extLst>
          </p:cNvPr>
          <p:cNvSpPr/>
          <p:nvPr/>
        </p:nvSpPr>
        <p:spPr>
          <a:xfrm rot="11537457">
            <a:off x="8615680" y="2597481"/>
            <a:ext cx="528320" cy="6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29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a:xfrm>
            <a:off x="363634" y="427123"/>
            <a:ext cx="4937211" cy="1325563"/>
          </a:xfrm>
        </p:spPr>
        <p:txBody>
          <a:bodyPr/>
          <a:lstStyle/>
          <a:p>
            <a:r>
              <a:rPr lang="en-US" sz="2800" dirty="0"/>
              <a:t>Neighborhood’s most common Restaurants</a:t>
            </a: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1473200" y="1825625"/>
            <a:ext cx="3216787" cy="4351338"/>
          </a:xfrm>
        </p:spPr>
        <p:txBody>
          <a:bodyPr/>
          <a:lstStyle/>
          <a:p>
            <a:pPr marL="342900" indent="-342900">
              <a:buFont typeface="+mj-lt"/>
              <a:buAutoNum type="arabicPeriod"/>
            </a:pPr>
            <a:r>
              <a:rPr lang="en-US" sz="2800" dirty="0"/>
              <a:t>Mixed Cuisine</a:t>
            </a:r>
          </a:p>
          <a:p>
            <a:pPr marL="342900" indent="-342900">
              <a:buFont typeface="+mj-lt"/>
              <a:buAutoNum type="arabicPeriod"/>
            </a:pPr>
            <a:r>
              <a:rPr lang="en-US" sz="2800" dirty="0"/>
              <a:t>Deli Food</a:t>
            </a:r>
          </a:p>
          <a:p>
            <a:pPr marL="342900" indent="-342900">
              <a:buFont typeface="+mj-lt"/>
              <a:buAutoNum type="arabicPeriod"/>
            </a:pPr>
            <a:r>
              <a:rPr lang="en-US" sz="2800" dirty="0"/>
              <a:t>Pizza</a:t>
            </a:r>
          </a:p>
          <a:p>
            <a:pPr marL="342900" indent="-342900">
              <a:buFont typeface="+mj-lt"/>
              <a:buAutoNum type="arabicPeriod"/>
            </a:pPr>
            <a:r>
              <a:rPr lang="en-US" sz="2800" dirty="0"/>
              <a:t>Chinese</a:t>
            </a:r>
          </a:p>
          <a:p>
            <a:pPr marL="342900" indent="-342900">
              <a:buFont typeface="+mj-lt"/>
              <a:buAutoNum type="arabicPeriod"/>
            </a:pPr>
            <a:r>
              <a:rPr lang="en-US" sz="2800" dirty="0"/>
              <a:t>Food Trucks</a:t>
            </a:r>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9</a:t>
            </a:fld>
            <a:endParaRPr lang="en-US" dirty="0"/>
          </a:p>
        </p:txBody>
      </p:sp>
      <p:pic>
        <p:nvPicPr>
          <p:cNvPr id="6" name="Picture 5">
            <a:extLst>
              <a:ext uri="{FF2B5EF4-FFF2-40B4-BE49-F238E27FC236}">
                <a16:creationId xmlns:a16="http://schemas.microsoft.com/office/drawing/2014/main" id="{4D5ED6D3-64B0-445A-829F-7262445C638E}"/>
              </a:ext>
            </a:extLst>
          </p:cNvPr>
          <p:cNvPicPr>
            <a:picLocks noChangeAspect="1"/>
          </p:cNvPicPr>
          <p:nvPr/>
        </p:nvPicPr>
        <p:blipFill>
          <a:blip r:embed="rId4"/>
          <a:stretch>
            <a:fillRect/>
          </a:stretch>
        </p:blipFill>
        <p:spPr>
          <a:xfrm>
            <a:off x="5455210" y="984616"/>
            <a:ext cx="4884849" cy="488484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Oval 7">
            <a:extLst>
              <a:ext uri="{FF2B5EF4-FFF2-40B4-BE49-F238E27FC236}">
                <a16:creationId xmlns:a16="http://schemas.microsoft.com/office/drawing/2014/main" id="{0B9FACEB-EEF9-4966-8E15-ABE149E679D0}"/>
              </a:ext>
            </a:extLst>
          </p:cNvPr>
          <p:cNvSpPr/>
          <p:nvPr/>
        </p:nvSpPr>
        <p:spPr>
          <a:xfrm>
            <a:off x="821849" y="3904709"/>
            <a:ext cx="345440" cy="2982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746F9B9-986C-435B-B677-117200DD0AC6}"/>
              </a:ext>
            </a:extLst>
          </p:cNvPr>
          <p:cNvSpPr/>
          <p:nvPr/>
        </p:nvSpPr>
        <p:spPr>
          <a:xfrm>
            <a:off x="812800" y="2918433"/>
            <a:ext cx="345440" cy="29828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A7BD24F-A521-49C1-84D6-9BB159375491}"/>
              </a:ext>
            </a:extLst>
          </p:cNvPr>
          <p:cNvSpPr/>
          <p:nvPr/>
        </p:nvSpPr>
        <p:spPr>
          <a:xfrm>
            <a:off x="812800" y="2407931"/>
            <a:ext cx="345440" cy="2982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2ADFAD4-8EDC-45C1-B327-67E4FE2F78B4}"/>
              </a:ext>
            </a:extLst>
          </p:cNvPr>
          <p:cNvSpPr/>
          <p:nvPr/>
        </p:nvSpPr>
        <p:spPr>
          <a:xfrm>
            <a:off x="812800" y="3450012"/>
            <a:ext cx="345440" cy="29828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0F8FA5-EB8C-4880-AC78-F08584E0003D}"/>
              </a:ext>
            </a:extLst>
          </p:cNvPr>
          <p:cNvSpPr/>
          <p:nvPr/>
        </p:nvSpPr>
        <p:spPr>
          <a:xfrm>
            <a:off x="812800" y="1897429"/>
            <a:ext cx="345440" cy="2982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2BA1397-35A3-4FBE-A8DD-5C6B24726775}"/>
              </a:ext>
            </a:extLst>
          </p:cNvPr>
          <p:cNvSpPr txBox="1"/>
          <p:nvPr/>
        </p:nvSpPr>
        <p:spPr>
          <a:xfrm>
            <a:off x="579474" y="4537987"/>
            <a:ext cx="3454046" cy="923330"/>
          </a:xfrm>
          <a:prstGeom prst="rect">
            <a:avLst/>
          </a:prstGeom>
          <a:noFill/>
        </p:spPr>
        <p:txBody>
          <a:bodyPr wrap="square" rtlCol="0">
            <a:spAutoFit/>
          </a:bodyPr>
          <a:lstStyle/>
          <a:p>
            <a:r>
              <a:rPr lang="en-US" dirty="0"/>
              <a:t>Most neighborhoods have mixed cuisines, but deli restaurants are the most frequent venue.</a:t>
            </a:r>
          </a:p>
        </p:txBody>
      </p:sp>
      <p:sp>
        <p:nvSpPr>
          <p:cNvPr id="14" name="TextBox 13">
            <a:extLst>
              <a:ext uri="{FF2B5EF4-FFF2-40B4-BE49-F238E27FC236}">
                <a16:creationId xmlns:a16="http://schemas.microsoft.com/office/drawing/2014/main" id="{111D3F0F-2332-4812-846B-48558B598AE0}"/>
              </a:ext>
            </a:extLst>
          </p:cNvPr>
          <p:cNvSpPr txBox="1"/>
          <p:nvPr/>
        </p:nvSpPr>
        <p:spPr>
          <a:xfrm>
            <a:off x="6461760" y="193826"/>
            <a:ext cx="4470400" cy="369332"/>
          </a:xfrm>
          <a:prstGeom prst="rect">
            <a:avLst/>
          </a:prstGeom>
          <a:noFill/>
        </p:spPr>
        <p:txBody>
          <a:bodyPr wrap="square" rtlCol="0">
            <a:spAutoFit/>
          </a:bodyPr>
          <a:lstStyle/>
          <a:p>
            <a:r>
              <a:rPr lang="en-US" dirty="0"/>
              <a:t>NEW YORK</a:t>
            </a:r>
          </a:p>
        </p:txBody>
      </p:sp>
    </p:spTree>
    <p:extLst>
      <p:ext uri="{BB962C8B-B14F-4D97-AF65-F5344CB8AC3E}">
        <p14:creationId xmlns:p14="http://schemas.microsoft.com/office/powerpoint/2010/main" val="2207309613"/>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90A8B65A3FA254F9DCD20131D76FAF0" ma:contentTypeVersion="4" ma:contentTypeDescription="Create a new document." ma:contentTypeScope="" ma:versionID="c24ee7182018b48f5cdf4d43ea825a54">
  <xsd:schema xmlns:xsd="http://www.w3.org/2001/XMLSchema" xmlns:xs="http://www.w3.org/2001/XMLSchema" xmlns:p="http://schemas.microsoft.com/office/2006/metadata/properties" xmlns:ns3="c23b0920-f846-4e0b-85aa-23621a88940e" targetNamespace="http://schemas.microsoft.com/office/2006/metadata/properties" ma:root="true" ma:fieldsID="580a9cdc9905fa0f2b4b1ad60f96726c" ns3:_="">
    <xsd:import namespace="c23b0920-f846-4e0b-85aa-23621a88940e"/>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3b0920-f846-4e0b-85aa-23621a8894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c23b0920-f846-4e0b-85aa-23621a88940e" xsi:nil="true"/>
  </documentManagement>
</p:properties>
</file>

<file path=customXml/itemProps1.xml><?xml version="1.0" encoding="utf-8"?>
<ds:datastoreItem xmlns:ds="http://schemas.openxmlformats.org/officeDocument/2006/customXml" ds:itemID="{40E73927-0790-4CE2-897F-E50B01F222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3b0920-f846-4e0b-85aa-23621a8894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microsoft.com/office/2006/metadata/properties"/>
    <ds:schemaRef ds:uri="http://www.w3.org/XML/1998/namespace"/>
    <ds:schemaRef ds:uri="http://purl.org/dc/dcmitype/"/>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c23b0920-f846-4e0b-85aa-23621a88940e"/>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722</TotalTime>
  <Words>1480</Words>
  <Application>Microsoft Office PowerPoint</Application>
  <PresentationFormat>Widescreen</PresentationFormat>
  <Paragraphs>237</Paragraphs>
  <Slides>27</Slides>
  <Notes>25</Notes>
  <HiddenSlides>13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Bauhaus 93</vt:lpstr>
      <vt:lpstr>Calibri</vt:lpstr>
      <vt:lpstr>Corbel</vt:lpstr>
      <vt:lpstr>Office Theme</vt:lpstr>
      <vt:lpstr>Capstone Project: Delivery Services</vt:lpstr>
      <vt:lpstr>New revenue of Opportunities  </vt:lpstr>
      <vt:lpstr>Study of Focus </vt:lpstr>
      <vt:lpstr>Area of STUDY, neighborhoods</vt:lpstr>
      <vt:lpstr>Foursquare Developers API </vt:lpstr>
      <vt:lpstr>Total Number of restaurants in Neighborhoods (SF- 227 &amp; nY – 587)</vt:lpstr>
      <vt:lpstr>Best location for central office</vt:lpstr>
      <vt:lpstr>Best location for central office</vt:lpstr>
      <vt:lpstr>Neighborhood’s most common Restaurants</vt:lpstr>
      <vt:lpstr>Neighborhood’s most common Restaurants</vt:lpstr>
      <vt:lpstr>Comparison   Where to Start phase 1</vt:lpstr>
      <vt:lpstr>recommendation </vt:lpstr>
      <vt:lpstr>team</vt:lpstr>
      <vt:lpstr>Thank you</vt:lpstr>
      <vt:lpstr>Presentation title</vt:lpstr>
      <vt:lpstr>Presentation title Alt</vt:lpstr>
      <vt:lpstr>Section divider</vt:lpstr>
      <vt:lpstr>Content 01 </vt:lpstr>
      <vt:lpstr>Content 02 </vt:lpstr>
      <vt:lpstr>Comparison 01</vt:lpstr>
      <vt:lpstr>Comparison 02</vt:lpstr>
      <vt:lpstr>Chart</vt:lpstr>
      <vt:lpstr>Table</vt:lpstr>
      <vt:lpstr>team</vt:lpstr>
      <vt:lpstr>Thank you</vt:lpstr>
      <vt:lpstr>Thank you!</vt:lpstr>
      <vt:lpstr>Customize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jason currie</dc:creator>
  <cp:lastModifiedBy>jason currie</cp:lastModifiedBy>
  <cp:revision>2</cp:revision>
  <dcterms:created xsi:type="dcterms:W3CDTF">2020-11-23T12:36:51Z</dcterms:created>
  <dcterms:modified xsi:type="dcterms:W3CDTF">2020-11-25T00:10:40Z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0x010100F90A8B65A3FA254F9DCD20131D76FAF0</vt:lpwstr>
  </property>
</Properties>
</file>